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emf" ContentType="image/x-em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44" r:id="rId1"/>
  </p:sldMasterIdLst>
  <p:sldIdLst>
    <p:sldId id="256" r:id="rId2"/>
    <p:sldId id="257" r:id="rId3"/>
    <p:sldId id="258" r:id="rId4"/>
    <p:sldId id="276" r:id="rId5"/>
    <p:sldId id="282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83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8" r:id="rId25"/>
    <p:sldId id="277" r:id="rId26"/>
    <p:sldId id="279" r:id="rId27"/>
    <p:sldId id="280" r:id="rId28"/>
    <p:sldId id="281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C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157"/>
    <p:restoredTop sz="94681"/>
  </p:normalViewPr>
  <p:slideViewPr>
    <p:cSldViewPr snapToGrid="0" snapToObjects="1">
      <p:cViewPr>
        <p:scale>
          <a:sx n="95" d="100"/>
          <a:sy n="95" d="100"/>
        </p:scale>
        <p:origin x="856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E1F89-830F-F24F-9C1F-5FCA2EB1A3CE}" type="datetimeFigureOut">
              <a:rPr lang="en-US" smtClean="0"/>
              <a:t>4/7/17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B69D1-86FD-3843-905D-F455D4CF089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E1F89-830F-F24F-9C1F-5FCA2EB1A3CE}" type="datetimeFigureOut">
              <a:rPr lang="en-US" smtClean="0"/>
              <a:t>4/7/17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B69D1-86FD-3843-905D-F455D4CF089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E1F89-830F-F24F-9C1F-5FCA2EB1A3CE}" type="datetimeFigureOut">
              <a:rPr lang="en-US" smtClean="0"/>
              <a:t>4/7/17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B69D1-86FD-3843-905D-F455D4CF089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E1F89-830F-F24F-9C1F-5FCA2EB1A3CE}" type="datetimeFigureOut">
              <a:rPr lang="en-US" smtClean="0"/>
              <a:t>4/7/17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B69D1-86FD-3843-905D-F455D4CF089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E1F89-830F-F24F-9C1F-5FCA2EB1A3CE}" type="datetimeFigureOut">
              <a:rPr lang="en-US" smtClean="0"/>
              <a:t>4/7/17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B69D1-86FD-3843-905D-F455D4CF089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E1F89-830F-F24F-9C1F-5FCA2EB1A3CE}" type="datetimeFigureOut">
              <a:rPr lang="en-US" smtClean="0"/>
              <a:t>4/7/17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B69D1-86FD-3843-905D-F455D4CF089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E1F89-830F-F24F-9C1F-5FCA2EB1A3CE}" type="datetimeFigureOut">
              <a:rPr lang="en-US" smtClean="0"/>
              <a:t>4/7/17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B69D1-86FD-3843-905D-F455D4CF089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E1F89-830F-F24F-9C1F-5FCA2EB1A3CE}" type="datetimeFigureOut">
              <a:rPr lang="en-US" smtClean="0"/>
              <a:t>4/7/17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B69D1-86FD-3843-905D-F455D4CF089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E1F89-830F-F24F-9C1F-5FCA2EB1A3CE}" type="datetimeFigureOut">
              <a:rPr lang="en-US" smtClean="0"/>
              <a:t>4/7/17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B69D1-86FD-3843-905D-F455D4CF089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F51E1F89-830F-F24F-9C1F-5FCA2EB1A3CE}" type="datetimeFigureOut">
              <a:rPr lang="en-US" smtClean="0"/>
              <a:t>4/7/17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A9B69D1-86FD-3843-905D-F455D4CF089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E1F89-830F-F24F-9C1F-5FCA2EB1A3CE}" type="datetimeFigureOut">
              <a:rPr lang="en-US" smtClean="0"/>
              <a:t>4/7/17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B69D1-86FD-3843-905D-F455D4CF089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F51E1F89-830F-F24F-9C1F-5FCA2EB1A3CE}" type="datetimeFigureOut">
              <a:rPr lang="en-US" smtClean="0"/>
              <a:t>4/7/17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FA9B69D1-86FD-3843-905D-F455D4CF089A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583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Relationship Id="rId3" Type="http://schemas.openxmlformats.org/officeDocument/2006/relationships/image" Target="../media/image9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Relationship Id="rId3" Type="http://schemas.openxmlformats.org/officeDocument/2006/relationships/image" Target="../media/image3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4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Relationship Id="rId3" Type="http://schemas.openxmlformats.org/officeDocument/2006/relationships/image" Target="../media/image17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g"/><Relationship Id="rId3" Type="http://schemas.openxmlformats.org/officeDocument/2006/relationships/image" Target="../media/image23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Relationship Id="rId3" Type="http://schemas.openxmlformats.org/officeDocument/2006/relationships/image" Target="../media/image3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Relationship Id="rId3" Type="http://schemas.openxmlformats.org/officeDocument/2006/relationships/image" Target="../media/image3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Relationship Id="rId3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07008" y="1648968"/>
            <a:ext cx="10058400" cy="3566160"/>
          </a:xfrm>
        </p:spPr>
        <p:txBody>
          <a:bodyPr>
            <a:normAutofit fontScale="90000"/>
          </a:bodyPr>
          <a:lstStyle/>
          <a:p>
            <a:r>
              <a:rPr lang="en-US" sz="4900" b="1" dirty="0" smtClean="0"/>
              <a:t/>
            </a:r>
            <a:br>
              <a:rPr lang="en-US" sz="4900" b="1" dirty="0" smtClean="0"/>
            </a:br>
            <a:r>
              <a:rPr lang="en-US" sz="4900" b="1" dirty="0"/>
              <a:t/>
            </a:r>
            <a:br>
              <a:rPr lang="en-US" sz="4900" b="1" dirty="0"/>
            </a:br>
            <a:r>
              <a:rPr lang="en-US" sz="4900" b="1" dirty="0" smtClean="0"/>
              <a:t/>
            </a:r>
            <a:br>
              <a:rPr lang="en-US" sz="4900" b="1" dirty="0" smtClean="0"/>
            </a:br>
            <a:r>
              <a:rPr lang="en-US" sz="4900" b="1" dirty="0"/>
              <a:t/>
            </a:r>
            <a:br>
              <a:rPr lang="en-US" sz="4900" b="1" dirty="0"/>
            </a:br>
            <a:r>
              <a:rPr lang="en-US" sz="4900" b="1" dirty="0" smtClean="0"/>
              <a:t/>
            </a:r>
            <a:br>
              <a:rPr lang="en-US" sz="4900" b="1" dirty="0" smtClean="0"/>
            </a:br>
            <a:r>
              <a:rPr lang="en-US" sz="4900" b="1" dirty="0"/>
              <a:t/>
            </a:r>
            <a:br>
              <a:rPr lang="en-US" sz="4900" b="1" dirty="0"/>
            </a:br>
            <a:r>
              <a:rPr lang="en-US" sz="4900" b="1" dirty="0" smtClean="0"/>
              <a:t/>
            </a:r>
            <a:br>
              <a:rPr lang="en-US" sz="4900" b="1" dirty="0" smtClean="0"/>
            </a:br>
            <a:r>
              <a:rPr lang="en-US" sz="4900" b="1" dirty="0"/>
              <a:t/>
            </a:r>
            <a:br>
              <a:rPr lang="en-US" sz="4900" b="1" dirty="0"/>
            </a:br>
            <a:r>
              <a:rPr lang="en-US" sz="4900" b="1" dirty="0" smtClean="0"/>
              <a:t/>
            </a:r>
            <a:br>
              <a:rPr lang="en-US" sz="4900" b="1" dirty="0" smtClean="0"/>
            </a:br>
            <a:r>
              <a:rPr lang="en-US" sz="4900" b="1" dirty="0" smtClean="0"/>
              <a:t>Summary of the </a:t>
            </a:r>
            <a:br>
              <a:rPr lang="en-US" sz="4900" b="1" dirty="0" smtClean="0"/>
            </a:br>
            <a:r>
              <a:rPr lang="en-US" sz="4900" b="1" i="1" dirty="0" smtClean="0"/>
              <a:t>Supplemental </a:t>
            </a:r>
            <a:r>
              <a:rPr lang="en-US" sz="4900" b="1" i="1" dirty="0"/>
              <a:t>Proposals to Revising </a:t>
            </a:r>
            <a:r>
              <a:rPr lang="en-US" sz="4900" b="1" i="1" dirty="0" smtClean="0"/>
              <a:t>the </a:t>
            </a:r>
            <a:r>
              <a:rPr lang="en-US" sz="4900" i="1" dirty="0"/>
              <a:t/>
            </a:r>
            <a:br>
              <a:rPr lang="en-US" sz="4900" i="1" dirty="0"/>
            </a:br>
            <a:r>
              <a:rPr lang="en-US" sz="4900" b="1" i="1" dirty="0" smtClean="0"/>
              <a:t>Northern </a:t>
            </a:r>
            <a:r>
              <a:rPr lang="en-US" sz="4900" b="1" i="1" dirty="0"/>
              <a:t>California </a:t>
            </a:r>
            <a:r>
              <a:rPr lang="en-US" sz="4900" b="1" i="1" dirty="0" err="1" smtClean="0"/>
              <a:t>Metroplex</a:t>
            </a:r>
            <a:r>
              <a:rPr lang="en-US" sz="4900" b="1" i="1" dirty="0" smtClean="0"/>
              <a:t> For</a:t>
            </a:r>
            <a:r>
              <a:rPr lang="en-US" sz="4900" i="1" dirty="0" smtClean="0"/>
              <a:t/>
            </a:r>
            <a:br>
              <a:rPr lang="en-US" sz="4900" i="1" dirty="0" smtClean="0"/>
            </a:br>
            <a:r>
              <a:rPr lang="en-US" sz="4900" b="1" i="1" dirty="0" smtClean="0"/>
              <a:t>Alameda </a:t>
            </a:r>
            <a:r>
              <a:rPr lang="en-US" sz="4900" b="1" i="1" dirty="0"/>
              <a:t>County/Contra Costa County 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This IS a presentation given at the </a:t>
            </a:r>
            <a:r>
              <a:rPr lang="en-US" dirty="0"/>
              <a:t>January </a:t>
            </a:r>
            <a:r>
              <a:rPr lang="en-US" dirty="0" smtClean="0"/>
              <a:t>2017 OAKLAND</a:t>
            </a:r>
            <a:r>
              <a:rPr lang="en-US" dirty="0"/>
              <a:t> Airport/Community Noise Management Forum </a:t>
            </a:r>
            <a:r>
              <a:rPr lang="en-US" dirty="0" smtClean="0"/>
              <a:t>meeting and is PROVIDED here AS AN INTRODUCTION TO THE FULL PROPOSAL DOCUMENT PROVIDED TO THE FAA BY THE </a:t>
            </a:r>
            <a:r>
              <a:rPr lang="en-US" dirty="0" smtClean="0"/>
              <a:t>IN </a:t>
            </a:r>
            <a:r>
              <a:rPr lang="en-US" dirty="0" smtClean="0"/>
              <a:t>MARCH 2017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8522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OAK Proposal </a:t>
            </a:r>
            <a:br>
              <a:rPr lang="en-US" dirty="0"/>
            </a:br>
            <a:r>
              <a:rPr lang="en-US" dirty="0" smtClean="0"/>
              <a:t>Move the </a:t>
            </a:r>
            <a:r>
              <a:rPr lang="en-US" dirty="0"/>
              <a:t>WNDSR Arrival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912969"/>
            <a:ext cx="10058400" cy="4393702"/>
          </a:xfrm>
        </p:spPr>
        <p:txBody>
          <a:bodyPr>
            <a:normAutofit fontScale="92500"/>
          </a:bodyPr>
          <a:lstStyle/>
          <a:p>
            <a:r>
              <a:rPr lang="en-US" sz="2400" b="1" dirty="0" smtClean="0"/>
              <a:t>The Noise and Procedure Issues with WNDSR</a:t>
            </a:r>
          </a:p>
          <a:p>
            <a:r>
              <a:rPr lang="en-US" sz="2800" b="1" dirty="0" smtClean="0">
                <a:solidFill>
                  <a:srgbClr val="FF9C04"/>
                </a:solidFill>
              </a:rPr>
              <a:t>•</a:t>
            </a:r>
            <a:r>
              <a:rPr lang="en-US" dirty="0" smtClean="0"/>
              <a:t> WNDSR shifted and concentrated traffic from a corridor over six miles wide to a track less than one-half mile wide over the topographically higher East Bay Hills. This resulted </a:t>
            </a:r>
            <a:r>
              <a:rPr lang="en-US" dirty="0"/>
              <a:t>in dramatic noise impacts to densely populated residential </a:t>
            </a:r>
            <a:r>
              <a:rPr lang="en-US" dirty="0" smtClean="0"/>
              <a:t>areas. Daytime </a:t>
            </a:r>
            <a:r>
              <a:rPr lang="en-US" dirty="0"/>
              <a:t>ambient noise levels are </a:t>
            </a:r>
            <a:r>
              <a:rPr lang="en-US" dirty="0" smtClean="0"/>
              <a:t>commonly less </a:t>
            </a:r>
            <a:r>
              <a:rPr lang="en-US" dirty="0"/>
              <a:t>than </a:t>
            </a:r>
            <a:r>
              <a:rPr lang="en-US" dirty="0" smtClean="0"/>
              <a:t>45dB. </a:t>
            </a:r>
            <a:endParaRPr lang="en-US" sz="900" dirty="0" smtClean="0"/>
          </a:p>
          <a:p>
            <a:r>
              <a:rPr lang="en-US" sz="2800" b="1" dirty="0" smtClean="0">
                <a:solidFill>
                  <a:srgbClr val="FF9C04"/>
                </a:solidFill>
              </a:rPr>
              <a:t>•</a:t>
            </a:r>
            <a:r>
              <a:rPr lang="en-US" dirty="0" smtClean="0"/>
              <a:t> WNDSR requires level </a:t>
            </a:r>
            <a:r>
              <a:rPr lang="en-US" dirty="0"/>
              <a:t>flight under </a:t>
            </a:r>
            <a:r>
              <a:rPr lang="en-US" dirty="0" smtClean="0"/>
              <a:t>power for </a:t>
            </a:r>
            <a:r>
              <a:rPr lang="en-US" dirty="0"/>
              <a:t>over 23 nautical miles at altitudes commonly down to </a:t>
            </a:r>
            <a:r>
              <a:rPr lang="en-US" dirty="0" smtClean="0"/>
              <a:t>3000 feet or less </a:t>
            </a:r>
            <a:r>
              <a:rPr lang="en-US" i="1" dirty="0" smtClean="0"/>
              <a:t>Above Ground Level</a:t>
            </a:r>
            <a:r>
              <a:rPr lang="en-US" dirty="0" smtClean="0"/>
              <a:t>. </a:t>
            </a:r>
            <a:r>
              <a:rPr lang="en-US" dirty="0"/>
              <a:t>This </a:t>
            </a:r>
            <a:r>
              <a:rPr lang="en-US" dirty="0" smtClean="0"/>
              <a:t>is nosiest and most fuel intensive way to fly </a:t>
            </a:r>
            <a:r>
              <a:rPr lang="en-US" dirty="0"/>
              <a:t>and </a:t>
            </a:r>
            <a:r>
              <a:rPr lang="en-US" dirty="0" smtClean="0"/>
              <a:t>creates polluting emissions</a:t>
            </a:r>
            <a:r>
              <a:rPr lang="en-US" dirty="0"/>
              <a:t>. </a:t>
            </a:r>
            <a:endParaRPr lang="en-US" dirty="0" smtClean="0"/>
          </a:p>
          <a:p>
            <a:r>
              <a:rPr lang="en-US" sz="2800" b="1" dirty="0" smtClean="0">
                <a:solidFill>
                  <a:srgbClr val="FF9C04"/>
                </a:solidFill>
              </a:rPr>
              <a:t>•</a:t>
            </a:r>
            <a:r>
              <a:rPr lang="en-US" dirty="0" smtClean="0"/>
              <a:t> The current location of WNDSR can </a:t>
            </a:r>
            <a:r>
              <a:rPr lang="en-US" b="1" dirty="0" smtClean="0"/>
              <a:t>never</a:t>
            </a:r>
            <a:r>
              <a:rPr lang="en-US" dirty="0" smtClean="0"/>
              <a:t> deliver fuel efficient, idle power, quieter, glide descents that </a:t>
            </a:r>
            <a:r>
              <a:rPr lang="en-US" dirty="0" err="1" smtClean="0"/>
              <a:t>NextGen</a:t>
            </a:r>
            <a:r>
              <a:rPr lang="en-US" dirty="0" smtClean="0"/>
              <a:t> trumpets as it is constrained to keep airplanes low due to SFO departing traffic over it. </a:t>
            </a:r>
          </a:p>
          <a:p>
            <a:r>
              <a:rPr lang="en-US" sz="2800" b="1" dirty="0" smtClean="0">
                <a:solidFill>
                  <a:srgbClr val="FF9C04"/>
                </a:solidFill>
              </a:rPr>
              <a:t>•</a:t>
            </a:r>
            <a:r>
              <a:rPr lang="en-US" dirty="0" smtClean="0"/>
              <a:t> Many aircraft must </a:t>
            </a:r>
            <a:r>
              <a:rPr lang="en-US" dirty="0"/>
              <a:t>fly a considerable distance westward to pick up the WNDSR arrival </a:t>
            </a:r>
            <a:r>
              <a:rPr lang="en-US" dirty="0" smtClean="0"/>
              <a:t>track only to fly </a:t>
            </a:r>
            <a:r>
              <a:rPr lang="en-US" dirty="0"/>
              <a:t>eastward again to merge into </a:t>
            </a:r>
            <a:r>
              <a:rPr lang="en-US" dirty="0" smtClean="0"/>
              <a:t>the OAK </a:t>
            </a:r>
            <a:r>
              <a:rPr lang="en-US" dirty="0"/>
              <a:t>arrival procedure. WNDSR </a:t>
            </a:r>
            <a:r>
              <a:rPr lang="en-US" dirty="0" smtClean="0"/>
              <a:t>lengthens </a:t>
            </a:r>
            <a:r>
              <a:rPr lang="en-US" dirty="0"/>
              <a:t>flight paths and reduces efficiency. </a:t>
            </a:r>
          </a:p>
        </p:txBody>
      </p:sp>
    </p:spTree>
    <p:extLst>
      <p:ext uri="{BB962C8B-B14F-4D97-AF65-F5344CB8AC3E}">
        <p14:creationId xmlns:p14="http://schemas.microsoft.com/office/powerpoint/2010/main" val="1737480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OAK Proposal </a:t>
            </a:r>
            <a:br>
              <a:rPr lang="en-US" dirty="0"/>
            </a:br>
            <a:r>
              <a:rPr lang="en-US" dirty="0" smtClean="0"/>
              <a:t>Move the </a:t>
            </a:r>
            <a:r>
              <a:rPr lang="en-US" dirty="0"/>
              <a:t>WNDSR Arrival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79" y="1828801"/>
            <a:ext cx="10164887" cy="4740345"/>
          </a:xfrm>
        </p:spPr>
        <p:txBody>
          <a:bodyPr>
            <a:normAutofit fontScale="92500" lnSpcReduction="20000"/>
          </a:bodyPr>
          <a:lstStyle/>
          <a:p>
            <a:r>
              <a:rPr lang="en-US" sz="3200" b="1" dirty="0" smtClean="0"/>
              <a:t>Long Term Mitigation Solution</a:t>
            </a:r>
          </a:p>
          <a:p>
            <a:r>
              <a:rPr lang="en-US" sz="2800" b="1" dirty="0">
                <a:solidFill>
                  <a:srgbClr val="FF9C04"/>
                </a:solidFill>
              </a:rPr>
              <a:t>•</a:t>
            </a:r>
            <a:r>
              <a:rPr lang="en-US" sz="2800" dirty="0"/>
              <a:t> </a:t>
            </a:r>
            <a:r>
              <a:rPr lang="en-US" sz="2800" dirty="0" smtClean="0"/>
              <a:t>Eliminate the current WNDSR track and replace it in an appropriate location </a:t>
            </a:r>
            <a:r>
              <a:rPr lang="en-US" sz="2800" dirty="0"/>
              <a:t>that allows for geographically shorter flight paths and </a:t>
            </a:r>
            <a:r>
              <a:rPr lang="en-US" sz="2800" dirty="0" smtClean="0"/>
              <a:t>quieter, </a:t>
            </a:r>
            <a:r>
              <a:rPr lang="en-US" sz="2800" dirty="0"/>
              <a:t>fuel efficient </a:t>
            </a:r>
            <a:r>
              <a:rPr lang="en-US" sz="2800" dirty="0" smtClean="0"/>
              <a:t>near idle-descent procedures into OAK called “Optimized Profile Descents” or “OPD’s.” This has a </a:t>
            </a:r>
            <a:r>
              <a:rPr lang="en-US" sz="2800" dirty="0"/>
              <a:t>computer calculate </a:t>
            </a:r>
            <a:r>
              <a:rPr lang="en-US" sz="2800" dirty="0" smtClean="0"/>
              <a:t>an airplane’s descent using </a:t>
            </a:r>
            <a:r>
              <a:rPr lang="en-US" sz="2800" dirty="0"/>
              <a:t>the most economical power setting, at or near at </a:t>
            </a:r>
            <a:r>
              <a:rPr lang="en-US" sz="2800" dirty="0" smtClean="0"/>
              <a:t>idle.</a:t>
            </a:r>
          </a:p>
          <a:p>
            <a:endParaRPr lang="en-US" sz="900" dirty="0"/>
          </a:p>
          <a:p>
            <a:r>
              <a:rPr lang="en-US" sz="2800" b="1" dirty="0">
                <a:solidFill>
                  <a:srgbClr val="FF9C04"/>
                </a:solidFill>
              </a:rPr>
              <a:t>•</a:t>
            </a:r>
            <a:r>
              <a:rPr lang="en-US" sz="2800" dirty="0"/>
              <a:t> </a:t>
            </a:r>
            <a:r>
              <a:rPr lang="en-US" sz="2800" dirty="0" smtClean="0"/>
              <a:t> Near </a:t>
            </a:r>
            <a:r>
              <a:rPr lang="en-US" sz="2800" dirty="0"/>
              <a:t>i</a:t>
            </a:r>
            <a:r>
              <a:rPr lang="en-US" sz="2800" dirty="0" smtClean="0"/>
              <a:t>dle OPD descent </a:t>
            </a:r>
            <a:r>
              <a:rPr lang="en-US" sz="2800" dirty="0"/>
              <a:t>procedures </a:t>
            </a:r>
            <a:r>
              <a:rPr lang="en-US" sz="2800" dirty="0" smtClean="0"/>
              <a:t>reduce noise, save fuel, </a:t>
            </a:r>
            <a:r>
              <a:rPr lang="en-US" sz="2800" dirty="0"/>
              <a:t>cut engine emissions and </a:t>
            </a:r>
            <a:r>
              <a:rPr lang="en-US" sz="2800" dirty="0" smtClean="0"/>
              <a:t>help ensure </a:t>
            </a:r>
            <a:r>
              <a:rPr lang="en-US" sz="2800" dirty="0"/>
              <a:t>precise arrivals</a:t>
            </a:r>
            <a:r>
              <a:rPr lang="en-US" sz="2800" dirty="0" smtClean="0"/>
              <a:t>.</a:t>
            </a:r>
          </a:p>
          <a:p>
            <a:endParaRPr lang="en-US" sz="900" dirty="0"/>
          </a:p>
          <a:p>
            <a:r>
              <a:rPr lang="en-US" sz="2800" b="1" dirty="0">
                <a:solidFill>
                  <a:srgbClr val="FF9C04"/>
                </a:solidFill>
              </a:rPr>
              <a:t>•</a:t>
            </a:r>
            <a:r>
              <a:rPr lang="en-US" sz="2800" dirty="0"/>
              <a:t> </a:t>
            </a:r>
            <a:r>
              <a:rPr lang="en-US" sz="2800" dirty="0" smtClean="0"/>
              <a:t>Moving WNDSR eliminates potential safety hazards of traffic conflicts with departing OAK and SFO aircraft.</a:t>
            </a:r>
          </a:p>
          <a:p>
            <a:pPr algn="ctr"/>
            <a:r>
              <a:rPr lang="en-US" sz="3300" b="1" dirty="0" smtClean="0"/>
              <a:t>To accomplish this, the proposals include two alternatives.</a:t>
            </a:r>
            <a:endParaRPr lang="en-US" sz="3300" b="1" dirty="0"/>
          </a:p>
        </p:txBody>
      </p:sp>
    </p:spTree>
    <p:extLst>
      <p:ext uri="{BB962C8B-B14F-4D97-AF65-F5344CB8AC3E}">
        <p14:creationId xmlns:p14="http://schemas.microsoft.com/office/powerpoint/2010/main" val="1701164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0460" y="286604"/>
            <a:ext cx="10058400" cy="695031"/>
          </a:xfrm>
        </p:spPr>
        <p:txBody>
          <a:bodyPr>
            <a:normAutofit/>
          </a:bodyPr>
          <a:lstStyle/>
          <a:p>
            <a:r>
              <a:rPr lang="en-US" sz="4000" dirty="0"/>
              <a:t>OAK Proposal </a:t>
            </a:r>
            <a:r>
              <a:rPr lang="en-US" sz="4000" dirty="0" smtClean="0"/>
              <a:t> </a:t>
            </a:r>
            <a:r>
              <a:rPr lang="mr-IN" sz="4000" dirty="0" smtClean="0"/>
              <a:t>–</a:t>
            </a:r>
            <a:r>
              <a:rPr lang="en-US" sz="4000" dirty="0" smtClean="0"/>
              <a:t> Move the </a:t>
            </a:r>
            <a:r>
              <a:rPr lang="en-US" sz="4000" dirty="0"/>
              <a:t>WNDSR Arrival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3072" y="1758595"/>
            <a:ext cx="5250650" cy="4971389"/>
          </a:xfrm>
        </p:spPr>
        <p:txBody>
          <a:bodyPr>
            <a:normAutofit lnSpcReduction="10000"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en-US" sz="1800" b="1" dirty="0" smtClean="0">
                <a:solidFill>
                  <a:srgbClr val="FF9C04"/>
                </a:solidFill>
              </a:rPr>
              <a:t>•</a:t>
            </a:r>
            <a:r>
              <a:rPr lang="en-US" sz="1800" dirty="0" smtClean="0"/>
              <a:t> Bring traffic southward at </a:t>
            </a:r>
            <a:r>
              <a:rPr lang="en-US" sz="1800" dirty="0"/>
              <a:t>altitudes greater than 10,000 </a:t>
            </a:r>
            <a:r>
              <a:rPr lang="en-US" sz="1800" dirty="0" smtClean="0"/>
              <a:t>ft. over low-lying (10-100 feet MSL)over sparsely populated areas in the Central Valley to join the established OAK MADWIN </a:t>
            </a:r>
            <a:r>
              <a:rPr lang="en-US" sz="1800" dirty="0"/>
              <a:t>and OAKES arrival </a:t>
            </a:r>
            <a:r>
              <a:rPr lang="en-US" sz="1800" dirty="0" smtClean="0"/>
              <a:t>tracks as well as the current vectored arrivals that WNDSR uses very near the airport.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 smtClean="0"/>
          </a:p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en-US" sz="1800" b="1" dirty="0" smtClean="0">
                <a:solidFill>
                  <a:srgbClr val="FF9C04"/>
                </a:solidFill>
              </a:rPr>
              <a:t>•</a:t>
            </a:r>
            <a:r>
              <a:rPr lang="en-US" sz="1800" dirty="0" smtClean="0"/>
              <a:t> Enables </a:t>
            </a:r>
            <a:r>
              <a:rPr lang="en-US" sz="1800" dirty="0"/>
              <a:t>the </a:t>
            </a:r>
            <a:r>
              <a:rPr lang="en-US" sz="1800" dirty="0" err="1"/>
              <a:t>NextGen</a:t>
            </a:r>
            <a:r>
              <a:rPr lang="en-US" sz="1800" dirty="0"/>
              <a:t> goal of quieter, idle power glide </a:t>
            </a:r>
            <a:r>
              <a:rPr lang="en-US" sz="1800" dirty="0" smtClean="0"/>
              <a:t>descents, </a:t>
            </a:r>
            <a:r>
              <a:rPr lang="en-US" sz="1800" dirty="0"/>
              <a:t>that WNDSR can never deliver.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en-US" sz="1800" b="1" dirty="0" smtClean="0">
                <a:solidFill>
                  <a:srgbClr val="FF9C04"/>
                </a:solidFill>
              </a:rPr>
              <a:t>•</a:t>
            </a:r>
            <a:r>
              <a:rPr lang="en-US" sz="1800" dirty="0" smtClean="0">
                <a:solidFill>
                  <a:srgbClr val="FFC000"/>
                </a:solidFill>
              </a:rPr>
              <a:t> </a:t>
            </a:r>
            <a:r>
              <a:rPr lang="en-US" sz="1800" dirty="0"/>
              <a:t>Enables the </a:t>
            </a:r>
            <a:r>
              <a:rPr lang="en-US" sz="1800" dirty="0" err="1"/>
              <a:t>NextGen</a:t>
            </a:r>
            <a:r>
              <a:rPr lang="en-US" sz="1800" dirty="0"/>
              <a:t> goal of fuel </a:t>
            </a:r>
            <a:r>
              <a:rPr lang="en-US" sz="1800" dirty="0" smtClean="0"/>
              <a:t>efficiency, </a:t>
            </a:r>
            <a:r>
              <a:rPr lang="en-US" sz="1800" dirty="0"/>
              <a:t>that WNDSR can never deliver.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endParaRPr lang="en-US" sz="1800" dirty="0" smtClean="0"/>
          </a:p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en-US" sz="1800" b="1" dirty="0" smtClean="0">
                <a:solidFill>
                  <a:srgbClr val="FF9C04"/>
                </a:solidFill>
              </a:rPr>
              <a:t>•</a:t>
            </a:r>
            <a:r>
              <a:rPr lang="en-US" sz="1800" dirty="0" smtClean="0"/>
              <a:t> Shortens flight paths by </a:t>
            </a:r>
            <a:r>
              <a:rPr lang="en-US" sz="1800" dirty="0"/>
              <a:t>eliminating the current deflection to the west to achieve </a:t>
            </a:r>
            <a:r>
              <a:rPr lang="en-US" sz="1800" dirty="0" smtClean="0"/>
              <a:t>the BOYSS </a:t>
            </a:r>
            <a:r>
              <a:rPr lang="en-US" sz="1800" dirty="0"/>
              <a:t>waypoint</a:t>
            </a:r>
            <a:r>
              <a:rPr lang="en-US" sz="1800" dirty="0" smtClean="0"/>
              <a:t>.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en-US" sz="1800" dirty="0" smtClean="0"/>
              <a:t> 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en-US" sz="1800" b="1" dirty="0" smtClean="0">
                <a:solidFill>
                  <a:srgbClr val="FF9C04"/>
                </a:solidFill>
              </a:rPr>
              <a:t>•</a:t>
            </a:r>
            <a:r>
              <a:rPr lang="en-US" sz="1800" dirty="0"/>
              <a:t> </a:t>
            </a:r>
            <a:r>
              <a:rPr lang="en-US" sz="1800" dirty="0" smtClean="0"/>
              <a:t>Removes potential conflicts between OAK arrivals and SFO/OAK departures in crowded, stacked airspace.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endParaRPr lang="en-US" sz="1900" dirty="0"/>
          </a:p>
        </p:txBody>
      </p:sp>
      <p:sp>
        <p:nvSpPr>
          <p:cNvPr id="5" name="TextBox 4"/>
          <p:cNvSpPr txBox="1"/>
          <p:nvPr/>
        </p:nvSpPr>
        <p:spPr>
          <a:xfrm>
            <a:off x="6589047" y="5997388"/>
            <a:ext cx="51636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Higher population density reflected by darker colors. 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322729" y="1194293"/>
            <a:ext cx="4781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Alternative One - Preferred </a:t>
            </a:r>
            <a:endParaRPr lang="en-US" sz="2400" b="1" dirty="0"/>
          </a:p>
        </p:txBody>
      </p:sp>
      <p:pic>
        <p:nvPicPr>
          <p:cNvPr id="9" name="Picture 8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722" y="1857477"/>
            <a:ext cx="6377758" cy="412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948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4528" y="402336"/>
            <a:ext cx="10058400" cy="822960"/>
          </a:xfrm>
        </p:spPr>
        <p:txBody>
          <a:bodyPr/>
          <a:lstStyle/>
          <a:p>
            <a:r>
              <a:rPr lang="en-US" dirty="0"/>
              <a:t>OAK Proposal  </a:t>
            </a:r>
            <a:r>
              <a:rPr lang="mr-IN" dirty="0"/>
              <a:t>–</a:t>
            </a:r>
            <a:r>
              <a:rPr lang="en-US" dirty="0"/>
              <a:t> Move the WNDSR Arrival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63157" y="1300767"/>
            <a:ext cx="2328672" cy="2160647"/>
          </a:xfrm>
        </p:spPr>
        <p:txBody>
          <a:bodyPr>
            <a:normAutofit fontScale="25000" lnSpcReduction="20000"/>
          </a:bodyPr>
          <a:lstStyle/>
          <a:p>
            <a:r>
              <a:rPr lang="en-US" sz="6400" b="1" dirty="0" smtClean="0"/>
              <a:t>Altitude and descent procedure make a big difference. </a:t>
            </a:r>
          </a:p>
          <a:p>
            <a:r>
              <a:rPr lang="en-US" sz="6400" b="1" dirty="0" smtClean="0"/>
              <a:t>Ambient noise in a quiet suburban area is 45-50 dB for comparison.</a:t>
            </a:r>
          </a:p>
          <a:p>
            <a:r>
              <a:rPr lang="en-US" sz="6400" b="1" dirty="0" smtClean="0"/>
              <a:t>Moving WNSDR is not noise shifting. </a:t>
            </a:r>
            <a:r>
              <a:rPr lang="en-US" sz="6400" b="1" dirty="0"/>
              <a:t>Noise shifting is taking noisy conditions and </a:t>
            </a:r>
            <a:r>
              <a:rPr lang="en-US" sz="6400" b="1" i="1" dirty="0"/>
              <a:t>recreating</a:t>
            </a:r>
            <a:r>
              <a:rPr lang="en-US" sz="6400" b="1" dirty="0"/>
              <a:t> those same noise levels someplace </a:t>
            </a:r>
            <a:r>
              <a:rPr lang="en-US" sz="6400" b="1" dirty="0" smtClean="0"/>
              <a:t>else.</a:t>
            </a:r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83"/>
          <a:stretch/>
        </p:blipFill>
        <p:spPr>
          <a:xfrm>
            <a:off x="2682239" y="1256750"/>
            <a:ext cx="6746527" cy="452513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33985" y="3873345"/>
            <a:ext cx="2511551" cy="18158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WNDSR</a:t>
            </a:r>
          </a:p>
          <a:p>
            <a:r>
              <a:rPr lang="en-US" sz="1600" dirty="0" smtClean="0"/>
              <a:t>Aircraft altitudes commonly </a:t>
            </a:r>
          </a:p>
          <a:p>
            <a:r>
              <a:rPr lang="en-US" sz="1600" dirty="0" smtClean="0"/>
              <a:t>down to 3000 feet AGL in</a:t>
            </a:r>
          </a:p>
          <a:p>
            <a:r>
              <a:rPr lang="en-US" sz="1600" b="1" dirty="0" smtClean="0"/>
              <a:t>level flight under thrust </a:t>
            </a:r>
            <a:r>
              <a:rPr lang="en-US" sz="1600" dirty="0" smtClean="0"/>
              <a:t>for</a:t>
            </a:r>
          </a:p>
          <a:p>
            <a:r>
              <a:rPr lang="en-US" sz="1600" dirty="0" smtClean="0"/>
              <a:t>23 nautical miles.</a:t>
            </a:r>
          </a:p>
          <a:p>
            <a:r>
              <a:rPr lang="en-US" sz="1600" dirty="0"/>
              <a:t>Measured </a:t>
            </a:r>
            <a:r>
              <a:rPr lang="en-US" sz="1600" b="1" dirty="0" smtClean="0"/>
              <a:t>at 76dB </a:t>
            </a:r>
            <a:r>
              <a:rPr lang="en-US" sz="1600" b="1" dirty="0"/>
              <a:t>plus.</a:t>
            </a:r>
          </a:p>
          <a:p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7689562" y="1731072"/>
            <a:ext cx="4270790" cy="107721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A</a:t>
            </a:r>
            <a:r>
              <a:rPr lang="en-US" sz="1600" dirty="0" smtClean="0"/>
              <a:t>ircraft at high altitude and descending on a near idle quiet descent to 12,000 feet MSL as they approach the existing OAK arrival. Ground level is 10 to 100 feet MSL.  </a:t>
            </a:r>
            <a:r>
              <a:rPr lang="en-US" sz="1600" b="1" dirty="0" smtClean="0"/>
              <a:t>Estimate &lt; 55dB</a:t>
            </a:r>
            <a:endParaRPr lang="en-US" sz="16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9538494" y="3672324"/>
            <a:ext cx="2421858" cy="13234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Aircraft anticipated to be at altitudes near 12,000 </a:t>
            </a:r>
            <a:r>
              <a:rPr lang="en-US" sz="1600" dirty="0" err="1"/>
              <a:t>ft</a:t>
            </a:r>
            <a:r>
              <a:rPr lang="en-US" sz="1600" dirty="0"/>
              <a:t> </a:t>
            </a:r>
            <a:r>
              <a:rPr lang="en-US" sz="1600" dirty="0" smtClean="0"/>
              <a:t>MSL as they approach the SHARR waypoint. </a:t>
            </a:r>
            <a:r>
              <a:rPr lang="en-US" sz="1600" b="1" dirty="0" smtClean="0"/>
              <a:t>Estimate &lt;55dB</a:t>
            </a:r>
            <a:endParaRPr lang="en-US" sz="16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7397052" y="5366385"/>
            <a:ext cx="2624772" cy="107721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Aircraft join </a:t>
            </a:r>
            <a:r>
              <a:rPr lang="en-US" sz="1600" b="1" dirty="0" smtClean="0"/>
              <a:t>existing</a:t>
            </a:r>
            <a:r>
              <a:rPr lang="en-US" sz="1600" dirty="0" smtClean="0"/>
              <a:t> Oakland arrival track at or before the  SUNOL waypoint.</a:t>
            </a:r>
          </a:p>
          <a:p>
            <a:r>
              <a:rPr lang="en-US" sz="1600" b="1" dirty="0" smtClean="0"/>
              <a:t>Estimate 55-62 dB</a:t>
            </a:r>
            <a:endParaRPr lang="en-US" sz="1600" b="1" dirty="0"/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7278624" y="2218944"/>
            <a:ext cx="410938" cy="280416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9072692" y="3792665"/>
            <a:ext cx="465802" cy="369729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 flipV="1">
            <a:off x="6876288" y="5216019"/>
            <a:ext cx="520765" cy="150367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3145536" y="3672325"/>
            <a:ext cx="1463040" cy="607067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70689" y="5832217"/>
            <a:ext cx="71079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Conservative noise levels in dB’s estimated using the </a:t>
            </a:r>
            <a:r>
              <a:rPr lang="en-US" sz="1400" dirty="0"/>
              <a:t>loudest part of a </a:t>
            </a:r>
            <a:r>
              <a:rPr lang="en-US" sz="1400" dirty="0" smtClean="0"/>
              <a:t>flight for planes as large as A380’s and 747’s. Data accessed from the NATS website on January 16, 2017.</a:t>
            </a:r>
            <a:endParaRPr lang="en-US" sz="1400" dirty="0"/>
          </a:p>
        </p:txBody>
      </p:sp>
      <p:cxnSp>
        <p:nvCxnSpPr>
          <p:cNvPr id="26" name="Straight Arrow Connector 25"/>
          <p:cNvCxnSpPr/>
          <p:nvPr/>
        </p:nvCxnSpPr>
        <p:spPr>
          <a:xfrm flipH="1">
            <a:off x="8253984" y="3759446"/>
            <a:ext cx="1284510" cy="332875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63088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8036" y="564778"/>
            <a:ext cx="10058400" cy="782619"/>
          </a:xfrm>
        </p:spPr>
        <p:txBody>
          <a:bodyPr/>
          <a:lstStyle/>
          <a:p>
            <a:r>
              <a:rPr lang="en-US" dirty="0"/>
              <a:t>OAK Proposal  </a:t>
            </a:r>
            <a:r>
              <a:rPr lang="mr-IN" dirty="0"/>
              <a:t>–</a:t>
            </a:r>
            <a:r>
              <a:rPr lang="en-US" dirty="0"/>
              <a:t> Move the WNDSR Arrival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7201" y="1307854"/>
            <a:ext cx="44644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Alternative Two</a:t>
            </a:r>
            <a:endParaRPr lang="en-US" sz="2000" b="1" dirty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47" t="18327" r="3068"/>
          <a:stretch/>
        </p:blipFill>
        <p:spPr>
          <a:xfrm>
            <a:off x="6330482" y="1347396"/>
            <a:ext cx="5654254" cy="4649992"/>
          </a:xfr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138" y="5275165"/>
            <a:ext cx="2228551" cy="61904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051176" y="5997388"/>
            <a:ext cx="61621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Higher population density reflected by darker colors. NATS dB estimates.</a:t>
            </a:r>
            <a:endParaRPr lang="en-US" sz="1600" dirty="0"/>
          </a:p>
        </p:txBody>
      </p:sp>
      <p:sp>
        <p:nvSpPr>
          <p:cNvPr id="15" name="Rectangle 14"/>
          <p:cNvSpPr/>
          <p:nvPr/>
        </p:nvSpPr>
        <p:spPr>
          <a:xfrm>
            <a:off x="424930" y="1741037"/>
            <a:ext cx="5820208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dirty="0" smtClean="0">
                <a:solidFill>
                  <a:srgbClr val="FF9C04"/>
                </a:solidFill>
              </a:rPr>
              <a:t>•</a:t>
            </a:r>
            <a:r>
              <a:rPr lang="en-US" dirty="0" smtClean="0"/>
              <a:t>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Bring traffic southward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over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low-lying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(200-400 feet MSL) areas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at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altitudes greater than 10,000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feet. Follows industrial areas and California I-680 highway to join the established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MADWIN and OAKES arrival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tracks.</a:t>
            </a:r>
          </a:p>
          <a:p>
            <a:pPr lvl="0">
              <a:defRPr/>
            </a:pPr>
            <a:endParaRPr lang="en-US" sz="1200" dirty="0" smtClean="0"/>
          </a:p>
          <a:p>
            <a:pPr lvl="0">
              <a:defRPr/>
            </a:pPr>
            <a:r>
              <a:rPr lang="en-US" dirty="0" smtClean="0">
                <a:solidFill>
                  <a:srgbClr val="FF9C04"/>
                </a:solidFill>
              </a:rPr>
              <a:t>•</a:t>
            </a:r>
            <a:r>
              <a:rPr lang="en-US" dirty="0" smtClean="0"/>
              <a:t>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Enables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NextGen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quieter, idle power glide descents.</a:t>
            </a:r>
          </a:p>
          <a:p>
            <a:pPr lvl="0">
              <a:defRPr/>
            </a:pPr>
            <a:endParaRPr lang="en-US" sz="1200" dirty="0" smtClean="0"/>
          </a:p>
          <a:p>
            <a:r>
              <a:rPr lang="en-US" dirty="0" smtClean="0">
                <a:solidFill>
                  <a:srgbClr val="FF9C04"/>
                </a:solidFill>
              </a:rPr>
              <a:t>•</a:t>
            </a:r>
            <a:r>
              <a:rPr lang="en-US" dirty="0" smtClean="0">
                <a:solidFill>
                  <a:srgbClr val="FFC000"/>
                </a:solidFill>
              </a:rPr>
              <a:t>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Enables the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NextGen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goal of fuel efficiency WNDSR can’t.</a:t>
            </a:r>
          </a:p>
          <a:p>
            <a:endParaRPr lang="en-US" sz="1200" dirty="0" smtClean="0"/>
          </a:p>
          <a:p>
            <a:pPr lvl="0"/>
            <a:r>
              <a:rPr lang="en-US" dirty="0" smtClean="0">
                <a:solidFill>
                  <a:srgbClr val="FF9C04"/>
                </a:solidFill>
              </a:rPr>
              <a:t>•</a:t>
            </a:r>
            <a:r>
              <a:rPr lang="en-US" dirty="0" smtClean="0"/>
              <a:t>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hould shorten flight paths by eliminating the current deflection to the west to achieve the BOYSS waypoint.</a:t>
            </a:r>
          </a:p>
          <a:p>
            <a:pPr lvl="0"/>
            <a:endParaRPr lang="en-US" sz="1200" dirty="0" smtClean="0">
              <a:solidFill>
                <a:srgbClr val="FF9C04"/>
              </a:solidFill>
            </a:endParaRPr>
          </a:p>
          <a:p>
            <a:pPr lvl="0"/>
            <a:r>
              <a:rPr lang="en-US" dirty="0" smtClean="0">
                <a:solidFill>
                  <a:srgbClr val="FF9C04"/>
                </a:solidFill>
              </a:rPr>
              <a:t>•</a:t>
            </a:r>
            <a:r>
              <a:rPr lang="en-US" dirty="0" smtClean="0"/>
              <a:t> 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Increases safety by removing potential conflicts between OAK arrivals and OAK/SFO departures in crowded, stacked airspace.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304292" y="2979895"/>
            <a:ext cx="2304287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Altitude above 10,000 ft. MSL </a:t>
            </a:r>
            <a:r>
              <a:rPr lang="en-US" sz="1200" b="1" dirty="0" smtClean="0"/>
              <a:t>Estimate at or less than 55dB</a:t>
            </a:r>
            <a:endParaRPr lang="en-US" sz="1200" b="1" dirty="0"/>
          </a:p>
        </p:txBody>
      </p:sp>
      <p:cxnSp>
        <p:nvCxnSpPr>
          <p:cNvPr id="9" name="Straight Arrow Connector 8"/>
          <p:cNvCxnSpPr>
            <a:stCxn id="3" idx="1"/>
          </p:cNvCxnSpPr>
          <p:nvPr/>
        </p:nvCxnSpPr>
        <p:spPr>
          <a:xfrm flipH="1">
            <a:off x="9056152" y="3210728"/>
            <a:ext cx="248140" cy="230832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0384501" y="5160588"/>
            <a:ext cx="1701835" cy="7386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sz="1050" dirty="0" smtClean="0"/>
              <a:t>Altitudes at or greater than 6,000 </a:t>
            </a:r>
            <a:r>
              <a:rPr lang="en-US" sz="1050" dirty="0" err="1" smtClean="0"/>
              <a:t>ft</a:t>
            </a:r>
            <a:r>
              <a:rPr lang="en-US" sz="1050" dirty="0" smtClean="0"/>
              <a:t> MSL as aircraft join existing arrival route.</a:t>
            </a:r>
          </a:p>
          <a:p>
            <a:r>
              <a:rPr lang="en-US" sz="1050" b="1" dirty="0" smtClean="0"/>
              <a:t>Estimate 55-62dB</a:t>
            </a:r>
            <a:endParaRPr lang="en-US" sz="1050" b="1" dirty="0"/>
          </a:p>
        </p:txBody>
      </p:sp>
      <p:cxnSp>
        <p:nvCxnSpPr>
          <p:cNvPr id="16" name="Straight Arrow Connector 15"/>
          <p:cNvCxnSpPr/>
          <p:nvPr/>
        </p:nvCxnSpPr>
        <p:spPr>
          <a:xfrm flipH="1" flipV="1">
            <a:off x="9944888" y="5138124"/>
            <a:ext cx="338013" cy="225325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3212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414" y="663121"/>
            <a:ext cx="10058400" cy="910185"/>
          </a:xfrm>
        </p:spPr>
        <p:txBody>
          <a:bodyPr/>
          <a:lstStyle/>
          <a:p>
            <a:r>
              <a:rPr lang="en-US" dirty="0" smtClean="0"/>
              <a:t>OAK Proposal Modify OAKLAND NINE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4031" y="1939863"/>
            <a:ext cx="4631168" cy="402336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The OAKLAND NINE </a:t>
            </a:r>
            <a:r>
              <a:rPr lang="en-US" dirty="0" smtClean="0"/>
              <a:t>is a standard daytime departure for aircraft heading to destinations to the north.</a:t>
            </a:r>
            <a:endParaRPr lang="en-US" b="1" dirty="0" smtClean="0">
              <a:solidFill>
                <a:schemeClr val="tx1"/>
              </a:solidFill>
            </a:endParaRPr>
          </a:p>
          <a:p>
            <a:r>
              <a:rPr lang="en-US" b="1" dirty="0" smtClean="0">
                <a:solidFill>
                  <a:schemeClr val="tx1"/>
                </a:solidFill>
              </a:rPr>
              <a:t>Noise Issues</a:t>
            </a:r>
            <a:endParaRPr lang="en-US" b="1" dirty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rgbClr val="FF9C04"/>
                </a:solidFill>
              </a:rPr>
              <a:t>•</a:t>
            </a:r>
            <a:r>
              <a:rPr lang="en-US" dirty="0" smtClean="0"/>
              <a:t> Aircraft do </a:t>
            </a:r>
            <a:r>
              <a:rPr lang="en-US" dirty="0"/>
              <a:t>not fly a </a:t>
            </a:r>
            <a:r>
              <a:rPr lang="en-US" dirty="0" smtClean="0"/>
              <a:t>consistent track </a:t>
            </a:r>
            <a:r>
              <a:rPr lang="en-US" dirty="0"/>
              <a:t>that </a:t>
            </a:r>
            <a:r>
              <a:rPr lang="en-US" dirty="0" smtClean="0"/>
              <a:t>could be designed to reduce noise</a:t>
            </a:r>
            <a:r>
              <a:rPr lang="en-US" dirty="0"/>
              <a:t> </a:t>
            </a:r>
            <a:r>
              <a:rPr lang="en-US" dirty="0" smtClean="0"/>
              <a:t>for Alameda.</a:t>
            </a:r>
          </a:p>
          <a:p>
            <a:r>
              <a:rPr lang="en-US" dirty="0" smtClean="0">
                <a:solidFill>
                  <a:srgbClr val="FF9C04"/>
                </a:solidFill>
              </a:rPr>
              <a:t>•</a:t>
            </a:r>
            <a:r>
              <a:rPr lang="en-US" dirty="0" smtClean="0"/>
              <a:t> Aircraft departing for destinations eastward turn once they reach 3000 feet MSL. They are under thrust and at lower altitudes over Oakland resulting in increased noise impacts.</a:t>
            </a:r>
          </a:p>
          <a:p>
            <a:r>
              <a:rPr lang="en-US" dirty="0" smtClean="0">
                <a:solidFill>
                  <a:srgbClr val="FF9C04"/>
                </a:solidFill>
              </a:rPr>
              <a:t>•</a:t>
            </a:r>
            <a:r>
              <a:rPr lang="en-US" dirty="0" smtClean="0"/>
              <a:t> </a:t>
            </a:r>
            <a:r>
              <a:rPr lang="en-US" dirty="0" err="1" smtClean="0"/>
              <a:t>NextGen</a:t>
            </a:r>
            <a:r>
              <a:rPr lang="en-US" dirty="0" smtClean="0"/>
              <a:t> </a:t>
            </a:r>
            <a:r>
              <a:rPr lang="en-US" dirty="0"/>
              <a:t>technology and procedures </a:t>
            </a:r>
            <a:r>
              <a:rPr lang="en-US" dirty="0" smtClean="0"/>
              <a:t>can </a:t>
            </a:r>
            <a:r>
              <a:rPr lang="en-US" dirty="0"/>
              <a:t>be leveraged </a:t>
            </a:r>
            <a:r>
              <a:rPr lang="en-US" dirty="0" smtClean="0"/>
              <a:t>for this </a:t>
            </a:r>
            <a:r>
              <a:rPr lang="en-US" dirty="0"/>
              <a:t>departure </a:t>
            </a:r>
            <a:r>
              <a:rPr lang="en-US" dirty="0" smtClean="0"/>
              <a:t>to </a:t>
            </a:r>
            <a:r>
              <a:rPr lang="en-US" dirty="0"/>
              <a:t>provide a consistent solution for </a:t>
            </a:r>
            <a:r>
              <a:rPr lang="en-US" dirty="0" smtClean="0"/>
              <a:t>noise </a:t>
            </a:r>
            <a:r>
              <a:rPr lang="en-US" dirty="0"/>
              <a:t>relief to East Bay communities.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43" b="2828"/>
          <a:stretch/>
        </p:blipFill>
        <p:spPr>
          <a:xfrm rot="5400000">
            <a:off x="6210531" y="740002"/>
            <a:ext cx="4647733" cy="6608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632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OAK </a:t>
            </a:r>
            <a:r>
              <a:rPr lang="en-US" dirty="0" smtClean="0"/>
              <a:t>Proposal</a:t>
            </a:r>
            <a:br>
              <a:rPr lang="en-US" dirty="0" smtClean="0"/>
            </a:br>
            <a:r>
              <a:rPr lang="en-US" dirty="0" smtClean="0"/>
              <a:t>Modify </a:t>
            </a:r>
            <a:r>
              <a:rPr lang="en-US" dirty="0"/>
              <a:t>OAKLAND NINE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973059"/>
            <a:ext cx="10058400" cy="4023360"/>
          </a:xfrm>
        </p:spPr>
        <p:txBody>
          <a:bodyPr/>
          <a:lstStyle/>
          <a:p>
            <a:r>
              <a:rPr lang="en-US" b="1" dirty="0"/>
              <a:t>Short Term </a:t>
            </a:r>
            <a:endParaRPr lang="en-US" dirty="0"/>
          </a:p>
          <a:p>
            <a:r>
              <a:rPr lang="en-US" dirty="0" smtClean="0">
                <a:solidFill>
                  <a:srgbClr val="FF9C04"/>
                </a:solidFill>
              </a:rPr>
              <a:t>•</a:t>
            </a:r>
            <a:r>
              <a:rPr lang="en-US" dirty="0" smtClean="0"/>
              <a:t> To </a:t>
            </a:r>
            <a:r>
              <a:rPr lang="en-US" dirty="0"/>
              <a:t>keep planes further away from </a:t>
            </a:r>
            <a:r>
              <a:rPr lang="en-US" dirty="0" smtClean="0"/>
              <a:t>the Alameda shoreline, Air Traffic Control to direct departing planes to turn left to a heading of 280</a:t>
            </a:r>
            <a:r>
              <a:rPr lang="en-US" dirty="0"/>
              <a:t>° </a:t>
            </a:r>
            <a:r>
              <a:rPr lang="en-US" dirty="0" smtClean="0"/>
              <a:t>until they reach the </a:t>
            </a:r>
            <a:r>
              <a:rPr lang="en-US" dirty="0"/>
              <a:t>OAK 4 DME </a:t>
            </a:r>
            <a:r>
              <a:rPr lang="en-US" dirty="0" smtClean="0"/>
              <a:t>arc and then aircraft can proceed on the published OAKLAND NINE departure. </a:t>
            </a:r>
            <a:endParaRPr lang="en-US" dirty="0"/>
          </a:p>
          <a:p>
            <a:r>
              <a:rPr lang="en-US" dirty="0" smtClean="0">
                <a:solidFill>
                  <a:srgbClr val="FF9C04"/>
                </a:solidFill>
              </a:rPr>
              <a:t>•</a:t>
            </a:r>
            <a:r>
              <a:rPr lang="en-US" dirty="0" smtClean="0"/>
              <a:t> Aircraft not </a:t>
            </a:r>
            <a:r>
              <a:rPr lang="en-US" dirty="0"/>
              <a:t>be turned </a:t>
            </a:r>
            <a:r>
              <a:rPr lang="en-US" dirty="0" smtClean="0"/>
              <a:t>eastward over Oakland until they reach 5000 </a:t>
            </a:r>
            <a:r>
              <a:rPr lang="en-US" dirty="0"/>
              <a:t>feet </a:t>
            </a:r>
            <a:r>
              <a:rPr lang="en-US" dirty="0" smtClean="0"/>
              <a:t>MSL in altitude for better noise mitigation as </a:t>
            </a:r>
            <a:r>
              <a:rPr lang="en-US" dirty="0"/>
              <a:t>opposed to </a:t>
            </a:r>
            <a:r>
              <a:rPr lang="en-US" dirty="0" smtClean="0"/>
              <a:t>the current 3000 </a:t>
            </a:r>
            <a:r>
              <a:rPr lang="en-US" dirty="0"/>
              <a:t>feet </a:t>
            </a:r>
            <a:r>
              <a:rPr lang="en-US" dirty="0" smtClean="0"/>
              <a:t>MSL.</a:t>
            </a:r>
            <a:endParaRPr lang="en-US" dirty="0"/>
          </a:p>
          <a:p>
            <a:r>
              <a:rPr lang="en-US" b="1" dirty="0" smtClean="0"/>
              <a:t>Long Term</a:t>
            </a:r>
          </a:p>
          <a:p>
            <a:r>
              <a:rPr lang="en-US" dirty="0" smtClean="0">
                <a:solidFill>
                  <a:srgbClr val="FF9C04"/>
                </a:solidFill>
              </a:rPr>
              <a:t>•</a:t>
            </a:r>
            <a:r>
              <a:rPr lang="en-US" dirty="0" smtClean="0"/>
              <a:t> Request </a:t>
            </a:r>
            <a:r>
              <a:rPr lang="en-US" dirty="0"/>
              <a:t>the FAA consider creating </a:t>
            </a:r>
            <a:r>
              <a:rPr lang="en-US" dirty="0" smtClean="0"/>
              <a:t>a </a:t>
            </a:r>
            <a:r>
              <a:rPr lang="en-US" dirty="0" err="1" smtClean="0"/>
              <a:t>NextGen</a:t>
            </a:r>
            <a:r>
              <a:rPr lang="en-US" dirty="0" smtClean="0"/>
              <a:t> </a:t>
            </a:r>
            <a:r>
              <a:rPr lang="en-US" dirty="0"/>
              <a:t>RNAV </a:t>
            </a:r>
            <a:r>
              <a:rPr lang="en-US" dirty="0" smtClean="0"/>
              <a:t>published departure </a:t>
            </a:r>
            <a:r>
              <a:rPr lang="en-US" dirty="0"/>
              <a:t>that replicates the </a:t>
            </a:r>
            <a:r>
              <a:rPr lang="en-US" dirty="0" smtClean="0"/>
              <a:t>short term proposals to </a:t>
            </a:r>
            <a:r>
              <a:rPr lang="en-US" dirty="0"/>
              <a:t>OAKLAND NINE </a:t>
            </a:r>
            <a:r>
              <a:rPr lang="en-US" dirty="0" smtClean="0"/>
              <a:t>above.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111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4373" y="301300"/>
            <a:ext cx="10058400" cy="1450757"/>
          </a:xfrm>
        </p:spPr>
        <p:txBody>
          <a:bodyPr/>
          <a:lstStyle/>
          <a:p>
            <a:r>
              <a:rPr lang="en-US" dirty="0" smtClean="0"/>
              <a:t>OAK Proposal</a:t>
            </a:r>
            <a:br>
              <a:rPr lang="en-US" dirty="0" smtClean="0"/>
            </a:br>
            <a:r>
              <a:rPr lang="en-US" dirty="0" smtClean="0"/>
              <a:t>Modify the CNDEL Departure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4373" y="2146676"/>
            <a:ext cx="4481717" cy="3414152"/>
          </a:xfrm>
        </p:spPr>
        <p:txBody>
          <a:bodyPr>
            <a:normAutofit/>
          </a:bodyPr>
          <a:lstStyle/>
          <a:p>
            <a:r>
              <a:rPr lang="en-US" dirty="0"/>
              <a:t>The CNDEL RNAV departure is </a:t>
            </a:r>
            <a:r>
              <a:rPr lang="en-US" dirty="0" smtClean="0"/>
              <a:t>used </a:t>
            </a:r>
            <a:r>
              <a:rPr lang="en-US" dirty="0"/>
              <a:t>by aircraft </a:t>
            </a:r>
            <a:r>
              <a:rPr lang="en-US" dirty="0" smtClean="0"/>
              <a:t>heading for destinations to the south.</a:t>
            </a:r>
          </a:p>
          <a:p>
            <a:r>
              <a:rPr lang="en-US" b="1" dirty="0" smtClean="0"/>
              <a:t>Noise Issues</a:t>
            </a:r>
          </a:p>
          <a:p>
            <a:r>
              <a:rPr lang="en-US" dirty="0"/>
              <a:t>Aircraft </a:t>
            </a:r>
            <a:r>
              <a:rPr lang="en-US" dirty="0" smtClean="0"/>
              <a:t>come close </a:t>
            </a:r>
            <a:r>
              <a:rPr lang="en-US" dirty="0"/>
              <a:t>to </a:t>
            </a:r>
            <a:r>
              <a:rPr lang="en-US" dirty="0" smtClean="0"/>
              <a:t>Bay Farm Island </a:t>
            </a:r>
            <a:r>
              <a:rPr lang="en-US" dirty="0"/>
              <a:t>and Alameda shorelines</a:t>
            </a:r>
            <a:r>
              <a:rPr lang="en-US" dirty="0" smtClean="0"/>
              <a:t>.</a:t>
            </a:r>
            <a:endParaRPr lang="en-US" dirty="0"/>
          </a:p>
          <a:p>
            <a:endParaRPr lang="en-US" dirty="0"/>
          </a:p>
        </p:txBody>
      </p:sp>
      <p:grpSp>
        <p:nvGrpSpPr>
          <p:cNvPr id="39" name="Group 38"/>
          <p:cNvGrpSpPr/>
          <p:nvPr/>
        </p:nvGrpSpPr>
        <p:grpSpPr>
          <a:xfrm>
            <a:off x="5269953" y="1811432"/>
            <a:ext cx="5458403" cy="4096405"/>
            <a:chOff x="5142632" y="1705102"/>
            <a:chExt cx="5562600" cy="4174602"/>
          </a:xfrm>
        </p:grpSpPr>
        <p:grpSp>
          <p:nvGrpSpPr>
            <p:cNvPr id="33" name="Group 32"/>
            <p:cNvGrpSpPr/>
            <p:nvPr/>
          </p:nvGrpSpPr>
          <p:grpSpPr>
            <a:xfrm>
              <a:off x="5142632" y="1705102"/>
              <a:ext cx="5562600" cy="4174602"/>
              <a:chOff x="6126480" y="1737360"/>
              <a:chExt cx="5562600" cy="4174602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3950"/>
              <a:stretch/>
            </p:blipFill>
            <p:spPr>
              <a:xfrm>
                <a:off x="6126480" y="1737360"/>
                <a:ext cx="5562600" cy="4174602"/>
              </a:xfrm>
              <a:prstGeom prst="rect">
                <a:avLst/>
              </a:prstGeom>
            </p:spPr>
          </p:pic>
          <p:grpSp>
            <p:nvGrpSpPr>
              <p:cNvPr id="32" name="Group 31"/>
              <p:cNvGrpSpPr/>
              <p:nvPr/>
            </p:nvGrpSpPr>
            <p:grpSpPr>
              <a:xfrm>
                <a:off x="7588450" y="2691327"/>
                <a:ext cx="2741686" cy="1957331"/>
                <a:chOff x="7588450" y="2691327"/>
                <a:chExt cx="2741686" cy="1957331"/>
              </a:xfrm>
            </p:grpSpPr>
            <p:cxnSp>
              <p:nvCxnSpPr>
                <p:cNvPr id="16" name="Straight Arrow Connector 15"/>
                <p:cNvCxnSpPr/>
                <p:nvPr/>
              </p:nvCxnSpPr>
              <p:spPr>
                <a:xfrm flipH="1">
                  <a:off x="8120887" y="3102015"/>
                  <a:ext cx="333092" cy="903404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Arrow Connector 25"/>
                <p:cNvCxnSpPr/>
                <p:nvPr/>
              </p:nvCxnSpPr>
              <p:spPr>
                <a:xfrm flipH="1" flipV="1">
                  <a:off x="9259748" y="3669176"/>
                  <a:ext cx="1070388" cy="903184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8" name="TextBox 27"/>
                <p:cNvSpPr txBox="1"/>
                <p:nvPr/>
              </p:nvSpPr>
              <p:spPr>
                <a:xfrm>
                  <a:off x="8631719" y="3589920"/>
                  <a:ext cx="888705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 smtClean="0"/>
                    <a:t>LEJAY</a:t>
                  </a:r>
                </a:p>
                <a:p>
                  <a:r>
                    <a:rPr lang="en-US" sz="1400" dirty="0" smtClean="0"/>
                    <a:t>Waypoint</a:t>
                  </a:r>
                  <a:endParaRPr lang="en-US" sz="1400" dirty="0"/>
                </a:p>
              </p:txBody>
            </p:sp>
            <p:sp>
              <p:nvSpPr>
                <p:cNvPr id="31" name="TextBox 30"/>
                <p:cNvSpPr txBox="1"/>
                <p:nvPr/>
              </p:nvSpPr>
              <p:spPr>
                <a:xfrm>
                  <a:off x="7790420" y="4048494"/>
                  <a:ext cx="805029" cy="60016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100" dirty="0" smtClean="0"/>
                    <a:t>Turn south</a:t>
                  </a:r>
                </a:p>
                <a:p>
                  <a:r>
                    <a:rPr lang="en-US" sz="1100" dirty="0" smtClean="0"/>
                    <a:t>to next</a:t>
                  </a:r>
                </a:p>
                <a:p>
                  <a:r>
                    <a:rPr lang="en-US" sz="1100" dirty="0" smtClean="0"/>
                    <a:t>waypoint</a:t>
                  </a:r>
                  <a:endParaRPr lang="en-US" sz="1100" dirty="0"/>
                </a:p>
              </p:txBody>
            </p:sp>
            <p:sp>
              <p:nvSpPr>
                <p:cNvPr id="29" name="TextBox 28"/>
                <p:cNvSpPr txBox="1"/>
                <p:nvPr/>
              </p:nvSpPr>
              <p:spPr>
                <a:xfrm flipH="1">
                  <a:off x="7588450" y="2691327"/>
                  <a:ext cx="949124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 smtClean="0"/>
                    <a:t>CNDEL</a:t>
                  </a:r>
                </a:p>
                <a:p>
                  <a:r>
                    <a:rPr lang="en-US" sz="1400" dirty="0" smtClean="0"/>
                    <a:t>Waypoint</a:t>
                  </a:r>
                  <a:endParaRPr lang="en-US" sz="1400" dirty="0"/>
                </a:p>
              </p:txBody>
            </p:sp>
          </p:grpSp>
        </p:grp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406508" y="2799472"/>
              <a:ext cx="226960" cy="295048"/>
            </a:xfrm>
            <a:prstGeom prst="rect">
              <a:avLst/>
            </a:prstGeom>
          </p:spPr>
        </p:pic>
        <p:cxnSp>
          <p:nvCxnSpPr>
            <p:cNvPr id="36" name="Straight Arrow Connector 35"/>
            <p:cNvCxnSpPr/>
            <p:nvPr/>
          </p:nvCxnSpPr>
          <p:spPr>
            <a:xfrm flipH="1" flipV="1">
              <a:off x="7553863" y="3094522"/>
              <a:ext cx="532300" cy="42693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/>
          <p:cNvSpPr txBox="1"/>
          <p:nvPr/>
        </p:nvSpPr>
        <p:spPr>
          <a:xfrm>
            <a:off x="5172954" y="5921570"/>
            <a:ext cx="57599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NOTE: </a:t>
            </a:r>
            <a:r>
              <a:rPr lang="en-US" sz="1200" dirty="0" smtClean="0"/>
              <a:t>Lines and waypoints on map are approximate representations of published charts.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79775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OAK Proposal</a:t>
            </a:r>
            <a:br>
              <a:rPr lang="en-US" dirty="0"/>
            </a:br>
            <a:r>
              <a:rPr lang="en-US" dirty="0"/>
              <a:t>Modify the CNDEL Departure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2146677"/>
            <a:ext cx="10058400" cy="4023360"/>
          </a:xfrm>
        </p:spPr>
        <p:txBody>
          <a:bodyPr/>
          <a:lstStyle/>
          <a:p>
            <a:r>
              <a:rPr lang="en-US" b="1" dirty="0" smtClean="0"/>
              <a:t>Short Term Proposals</a:t>
            </a:r>
            <a:endParaRPr lang="en-US" b="1" dirty="0"/>
          </a:p>
          <a:p>
            <a:r>
              <a:rPr lang="en-US" dirty="0">
                <a:solidFill>
                  <a:srgbClr val="FF9C04"/>
                </a:solidFill>
              </a:rPr>
              <a:t>•</a:t>
            </a:r>
            <a:r>
              <a:rPr lang="en-US" dirty="0"/>
              <a:t> To get planes further away from the Alameda shoreline sooner, Air Traffic Control can direct departing planes to turn left to a heading of 280° until they reach the OAK 4 DME </a:t>
            </a:r>
            <a:r>
              <a:rPr lang="en-US" dirty="0" smtClean="0"/>
              <a:t>arc instead of the LEJAY waypoint, and </a:t>
            </a:r>
            <a:r>
              <a:rPr lang="en-US" dirty="0"/>
              <a:t>then aircraft can proceed on the published CNDEL departure. </a:t>
            </a:r>
            <a:endParaRPr lang="en-US" dirty="0" smtClean="0"/>
          </a:p>
          <a:p>
            <a:endParaRPr lang="en-US" dirty="0"/>
          </a:p>
          <a:p>
            <a:r>
              <a:rPr lang="en-US" b="1" dirty="0" smtClean="0"/>
              <a:t>Long Term Proposals</a:t>
            </a:r>
            <a:endParaRPr lang="en-US" dirty="0"/>
          </a:p>
          <a:p>
            <a:r>
              <a:rPr lang="en-US" dirty="0">
                <a:solidFill>
                  <a:srgbClr val="FF9C04"/>
                </a:solidFill>
              </a:rPr>
              <a:t>•</a:t>
            </a:r>
            <a:r>
              <a:rPr lang="en-US" dirty="0"/>
              <a:t> A</a:t>
            </a:r>
            <a:r>
              <a:rPr lang="en-US" dirty="0" smtClean="0"/>
              <a:t>djust the published </a:t>
            </a:r>
            <a:r>
              <a:rPr lang="en-US" dirty="0"/>
              <a:t>CNDEL RNAV </a:t>
            </a:r>
            <a:r>
              <a:rPr lang="en-US" dirty="0" smtClean="0"/>
              <a:t>track to </a:t>
            </a:r>
            <a:r>
              <a:rPr lang="en-US" dirty="0"/>
              <a:t>have aircraft further away from the Alameda shoreline </a:t>
            </a:r>
            <a:r>
              <a:rPr lang="en-US" dirty="0" smtClean="0"/>
              <a:t>sooner by adjusting the LEJAY </a:t>
            </a:r>
            <a:r>
              <a:rPr lang="en-US" dirty="0"/>
              <a:t>waypoint </a:t>
            </a:r>
            <a:r>
              <a:rPr lang="en-US" dirty="0" smtClean="0"/>
              <a:t>to overlay proposed Short term solution of a 280</a:t>
            </a:r>
            <a:r>
              <a:rPr lang="en-US" dirty="0"/>
              <a:t>° heading from </a:t>
            </a:r>
            <a:r>
              <a:rPr lang="en-US" dirty="0" smtClean="0"/>
              <a:t>OAK to the OAK 4 DME arc as noted above. Adjust published procedure so that aircraft then proceed </a:t>
            </a:r>
            <a:r>
              <a:rPr lang="en-US" dirty="0"/>
              <a:t>on the </a:t>
            </a:r>
            <a:r>
              <a:rPr lang="en-US" dirty="0" smtClean="0"/>
              <a:t>current published </a:t>
            </a:r>
            <a:r>
              <a:rPr lang="en-US" dirty="0"/>
              <a:t>CNDEL </a:t>
            </a:r>
            <a:r>
              <a:rPr lang="en-US" dirty="0" smtClean="0"/>
              <a:t>departure from that arc.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6808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7361" y="286603"/>
            <a:ext cx="10058400" cy="1450757"/>
          </a:xfrm>
        </p:spPr>
        <p:txBody>
          <a:bodyPr/>
          <a:lstStyle/>
          <a:p>
            <a:r>
              <a:rPr lang="en-US" dirty="0" smtClean="0"/>
              <a:t>SFO Proposal</a:t>
            </a:r>
            <a:br>
              <a:rPr lang="en-US" dirty="0" smtClean="0"/>
            </a:br>
            <a:r>
              <a:rPr lang="en-US" dirty="0" smtClean="0"/>
              <a:t>Modify the NIITE Departure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2085" y="2065656"/>
            <a:ext cx="4921555" cy="3895309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NIITE is </a:t>
            </a:r>
            <a:r>
              <a:rPr lang="en-US" dirty="0"/>
              <a:t>the </a:t>
            </a:r>
            <a:r>
              <a:rPr lang="en-US" dirty="0" err="1" smtClean="0"/>
              <a:t>NextGen</a:t>
            </a:r>
            <a:r>
              <a:rPr lang="en-US" dirty="0" smtClean="0"/>
              <a:t> RNAV track used during night time hours to </a:t>
            </a:r>
            <a:r>
              <a:rPr lang="en-US" dirty="0"/>
              <a:t>overlay the prior </a:t>
            </a:r>
            <a:r>
              <a:rPr lang="en-US" dirty="0" smtClean="0"/>
              <a:t>QUIET </a:t>
            </a:r>
            <a:r>
              <a:rPr lang="en-US" dirty="0"/>
              <a:t>s</a:t>
            </a:r>
            <a:r>
              <a:rPr lang="en-US" dirty="0" smtClean="0"/>
              <a:t>tandard departure used before </a:t>
            </a:r>
            <a:r>
              <a:rPr lang="en-US" dirty="0" err="1" smtClean="0"/>
              <a:t>NextGen</a:t>
            </a:r>
            <a:r>
              <a:rPr lang="en-US" dirty="0" smtClean="0"/>
              <a:t> for planes heading north and northeast from SFO. </a:t>
            </a:r>
            <a:endParaRPr lang="en-US" dirty="0"/>
          </a:p>
          <a:p>
            <a:r>
              <a:rPr lang="en-US" dirty="0" smtClean="0"/>
              <a:t>Noise abatement procedures are designed </a:t>
            </a:r>
            <a:r>
              <a:rPr lang="en-US" dirty="0"/>
              <a:t>to </a:t>
            </a:r>
            <a:r>
              <a:rPr lang="en-US" dirty="0" smtClean="0"/>
              <a:t>reduce noise impact by keeping planes </a:t>
            </a:r>
            <a:r>
              <a:rPr lang="en-US" dirty="0"/>
              <a:t>over </a:t>
            </a:r>
            <a:r>
              <a:rPr lang="en-US" dirty="0" smtClean="0"/>
              <a:t>the bay until </a:t>
            </a:r>
            <a:r>
              <a:rPr lang="en-US" dirty="0"/>
              <a:t>they reach higher altitudes </a:t>
            </a:r>
            <a:r>
              <a:rPr lang="en-US" dirty="0" smtClean="0"/>
              <a:t>(&gt;8000 feet MSL) at </a:t>
            </a:r>
            <a:r>
              <a:rPr lang="en-US" dirty="0"/>
              <a:t>Point Richmond and can turn </a:t>
            </a:r>
            <a:r>
              <a:rPr lang="en-US" dirty="0" smtClean="0"/>
              <a:t>eastward.</a:t>
            </a:r>
            <a:endParaRPr lang="en-US" dirty="0"/>
          </a:p>
          <a:p>
            <a:endParaRPr lang="en-US" sz="800" b="1" dirty="0"/>
          </a:p>
          <a:p>
            <a:r>
              <a:rPr lang="en-US" b="1" dirty="0"/>
              <a:t>Noise Issues:</a:t>
            </a:r>
          </a:p>
          <a:p>
            <a:r>
              <a:rPr lang="en-US" dirty="0" smtClean="0"/>
              <a:t>The overwhelming majority </a:t>
            </a:r>
            <a:r>
              <a:rPr lang="en-US" dirty="0"/>
              <a:t>of aircraft are granted early turns </a:t>
            </a:r>
            <a:r>
              <a:rPr lang="en-US" dirty="0" smtClean="0"/>
              <a:t>at lower altitudes well south of the REBAS intersection over </a:t>
            </a:r>
            <a:r>
              <a:rPr lang="en-US" dirty="0"/>
              <a:t>densely populated </a:t>
            </a:r>
            <a:r>
              <a:rPr lang="en-US" dirty="0" smtClean="0"/>
              <a:t>Alameda, Oakland, Berkeley and El Cerrito during quiet, night time hours. This circumvents </a:t>
            </a:r>
            <a:r>
              <a:rPr lang="en-US" dirty="0"/>
              <a:t>noise </a:t>
            </a:r>
            <a:r>
              <a:rPr lang="en-US" dirty="0" smtClean="0"/>
              <a:t>abatement goals. For example, an FAA study showed 35% of flights even turned eastward well before the NIITE waypoint in June 2016. (FAA Select Committee Presentation, July 22, 2016)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4958" y="1737360"/>
            <a:ext cx="4533900" cy="4508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7369" y="1945704"/>
            <a:ext cx="164000" cy="2544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3154" y="5043352"/>
            <a:ext cx="206294" cy="2681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8098" y="4556348"/>
            <a:ext cx="187619" cy="24390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568840" y="3321549"/>
            <a:ext cx="11450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NIITE Waypoint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7164724" y="1865289"/>
            <a:ext cx="9308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mtClean="0"/>
              <a:t>REBAS</a:t>
            </a:r>
          </a:p>
          <a:p>
            <a:r>
              <a:rPr lang="en-US" sz="1200" dirty="0" smtClean="0"/>
              <a:t>Intersection</a:t>
            </a:r>
            <a:endParaRPr lang="en-US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8388723" y="5840553"/>
            <a:ext cx="546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SFO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8229600" y="5311659"/>
            <a:ext cx="705811" cy="71145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8229600" y="4789374"/>
            <a:ext cx="302308" cy="49900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7" idx="0"/>
            <a:endCxn id="8" idx="2"/>
          </p:cNvCxnSpPr>
          <p:nvPr/>
        </p:nvCxnSpPr>
        <p:spPr>
          <a:xfrm flipH="1" flipV="1">
            <a:off x="8141369" y="3598548"/>
            <a:ext cx="390539" cy="9578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8059369" y="2200186"/>
            <a:ext cx="0" cy="57774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 flipV="1">
            <a:off x="8039050" y="5888471"/>
            <a:ext cx="170230" cy="12447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7977369" y="5365976"/>
            <a:ext cx="205678" cy="28417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 flipV="1">
            <a:off x="8229600" y="3536607"/>
            <a:ext cx="656971" cy="148359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68038" y="5983205"/>
            <a:ext cx="57599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NOTE: </a:t>
            </a:r>
            <a:r>
              <a:rPr lang="en-US" sz="1200" dirty="0" smtClean="0"/>
              <a:t>Lines and waypoints on map are approximate representations of published charts. </a:t>
            </a:r>
            <a:endParaRPr lang="en-US" sz="1200" dirty="0"/>
          </a:p>
        </p:txBody>
      </p:sp>
      <p:cxnSp>
        <p:nvCxnSpPr>
          <p:cNvPr id="20" name="Straight Connector 19"/>
          <p:cNvCxnSpPr/>
          <p:nvPr/>
        </p:nvCxnSpPr>
        <p:spPr>
          <a:xfrm flipH="1" flipV="1">
            <a:off x="7963935" y="5701265"/>
            <a:ext cx="76384" cy="17032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4988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609331"/>
            <a:ext cx="10058400" cy="97742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Q. Why Were the Proposals Necessary?</a:t>
            </a:r>
            <a:br>
              <a:rPr lang="en-US" dirty="0" smtClean="0"/>
            </a:br>
            <a:r>
              <a:rPr lang="en-US" dirty="0" smtClean="0"/>
              <a:t>A. “</a:t>
            </a:r>
            <a:r>
              <a:rPr lang="en-US" dirty="0" err="1" smtClean="0"/>
              <a:t>NextGen</a:t>
            </a:r>
            <a:r>
              <a:rPr lang="en-US" dirty="0" smtClean="0"/>
              <a:t>” in the East Bay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465729"/>
            <a:ext cx="10058400" cy="4403365"/>
          </a:xfrm>
        </p:spPr>
        <p:txBody>
          <a:bodyPr>
            <a:normAutofit fontScale="92500"/>
          </a:bodyPr>
          <a:lstStyle/>
          <a:p>
            <a:endParaRPr lang="en-US" dirty="0" smtClean="0"/>
          </a:p>
          <a:p>
            <a:r>
              <a:rPr lang="en-US" dirty="0" smtClean="0"/>
              <a:t>• The FAA’s </a:t>
            </a:r>
            <a:r>
              <a:rPr lang="en-US" dirty="0"/>
              <a:t>Next Generation Air Transportation System (“</a:t>
            </a:r>
            <a:r>
              <a:rPr lang="en-US" dirty="0" err="1"/>
              <a:t>NextGen</a:t>
            </a:r>
            <a:r>
              <a:rPr lang="en-US" dirty="0"/>
              <a:t>”) </a:t>
            </a:r>
            <a:r>
              <a:rPr lang="en-US" dirty="0" smtClean="0"/>
              <a:t>was </a:t>
            </a:r>
            <a:r>
              <a:rPr lang="en-US" dirty="0"/>
              <a:t>introduced to the East Bay in </a:t>
            </a:r>
            <a:r>
              <a:rPr lang="en-US" dirty="0" smtClean="0"/>
              <a:t>2015. </a:t>
            </a:r>
            <a:r>
              <a:rPr lang="en-US" dirty="0" err="1" smtClean="0"/>
              <a:t>NextGen</a:t>
            </a:r>
            <a:r>
              <a:rPr lang="en-US" dirty="0" smtClean="0"/>
              <a:t> created </a:t>
            </a:r>
            <a:r>
              <a:rPr lang="en-US" dirty="0"/>
              <a:t>new arrival and departure flightpaths and procedures for OAK and </a:t>
            </a:r>
            <a:r>
              <a:rPr lang="en-US" dirty="0" smtClean="0"/>
              <a:t>SFO. </a:t>
            </a:r>
          </a:p>
          <a:p>
            <a:r>
              <a:rPr lang="en-US" dirty="0" smtClean="0"/>
              <a:t>• The changes significantly </a:t>
            </a:r>
            <a:r>
              <a:rPr lang="en-US" dirty="0"/>
              <a:t>altered </a:t>
            </a:r>
            <a:r>
              <a:rPr lang="en-US" dirty="0" smtClean="0"/>
              <a:t>where planes flew, </a:t>
            </a:r>
            <a:r>
              <a:rPr lang="en-US" dirty="0"/>
              <a:t>dispersion, altitude, and </a:t>
            </a:r>
            <a:r>
              <a:rPr lang="en-US" dirty="0" smtClean="0"/>
              <a:t>concentration of </a:t>
            </a:r>
            <a:r>
              <a:rPr lang="en-US" dirty="0"/>
              <a:t>flights over </a:t>
            </a:r>
            <a:r>
              <a:rPr lang="en-US" dirty="0" smtClean="0"/>
              <a:t>Alameda </a:t>
            </a:r>
            <a:r>
              <a:rPr lang="en-US" dirty="0"/>
              <a:t>and Contra Costa Counties</a:t>
            </a:r>
            <a:r>
              <a:rPr lang="en-US" dirty="0" smtClean="0"/>
              <a:t>. </a:t>
            </a:r>
          </a:p>
          <a:p>
            <a:r>
              <a:rPr lang="en-US" dirty="0" smtClean="0"/>
              <a:t>• The result was significant noise </a:t>
            </a:r>
            <a:r>
              <a:rPr lang="en-US" dirty="0"/>
              <a:t>impacts negatively affecting Alameda, Oakland, </a:t>
            </a:r>
            <a:r>
              <a:rPr lang="en-US" dirty="0" smtClean="0"/>
              <a:t>Berkeley,               San </a:t>
            </a:r>
            <a:r>
              <a:rPr lang="en-US" dirty="0"/>
              <a:t>Leandro and other </a:t>
            </a:r>
            <a:r>
              <a:rPr lang="en-US" dirty="0" smtClean="0"/>
              <a:t>areas, which had not experienced such impacts prior to </a:t>
            </a:r>
            <a:r>
              <a:rPr lang="en-US" dirty="0" err="1" smtClean="0"/>
              <a:t>NextGen</a:t>
            </a:r>
            <a:r>
              <a:rPr lang="en-US" dirty="0" smtClean="0"/>
              <a:t>. </a:t>
            </a:r>
          </a:p>
          <a:p>
            <a:r>
              <a:rPr lang="en-US" dirty="0" smtClean="0"/>
              <a:t>• </a:t>
            </a:r>
            <a:r>
              <a:rPr lang="en-US" dirty="0"/>
              <a:t>In response to </a:t>
            </a:r>
            <a:r>
              <a:rPr lang="en-US" dirty="0" smtClean="0"/>
              <a:t>resident’s complaints and the suggestion of </a:t>
            </a:r>
            <a:r>
              <a:rPr lang="en-US" dirty="0"/>
              <a:t>the FAA, the Oakland Airport-Community Noise Forum </a:t>
            </a:r>
            <a:r>
              <a:rPr lang="en-US" dirty="0" smtClean="0"/>
              <a:t>agreed to work with </a:t>
            </a:r>
            <a:r>
              <a:rPr lang="en-US" dirty="0"/>
              <a:t>its members and community noise groups to </a:t>
            </a:r>
            <a:r>
              <a:rPr lang="en-US" dirty="0" smtClean="0"/>
              <a:t>forward proposals </a:t>
            </a:r>
            <a:r>
              <a:rPr lang="en-US" dirty="0"/>
              <a:t>to </a:t>
            </a:r>
            <a:r>
              <a:rPr lang="en-US" dirty="0" smtClean="0"/>
              <a:t>mitigate </a:t>
            </a:r>
            <a:r>
              <a:rPr lang="en-US" dirty="0" err="1"/>
              <a:t>NextGen</a:t>
            </a:r>
            <a:r>
              <a:rPr lang="en-US" dirty="0"/>
              <a:t> noise </a:t>
            </a:r>
            <a:r>
              <a:rPr lang="en-US" dirty="0" smtClean="0"/>
              <a:t>impacts.</a:t>
            </a:r>
          </a:p>
          <a:p>
            <a:r>
              <a:rPr lang="en-US" dirty="0" smtClean="0"/>
              <a:t>• The proposals use objective data to minimize aircraft noise impact and to produce reasonable solutions that: maintain and </a:t>
            </a:r>
            <a:r>
              <a:rPr lang="en-US" b="1" i="1" dirty="0" smtClean="0"/>
              <a:t>increase</a:t>
            </a:r>
            <a:r>
              <a:rPr lang="en-US" dirty="0" smtClean="0"/>
              <a:t> aviation </a:t>
            </a:r>
            <a:r>
              <a:rPr lang="en-US" dirty="0"/>
              <a:t>safety, </a:t>
            </a:r>
            <a:r>
              <a:rPr lang="en-US" dirty="0" smtClean="0"/>
              <a:t>respect and </a:t>
            </a:r>
            <a:r>
              <a:rPr lang="en-US" b="1" i="1" dirty="0" smtClean="0"/>
              <a:t>improve</a:t>
            </a:r>
            <a:r>
              <a:rPr lang="en-US" dirty="0" smtClean="0"/>
              <a:t> efficient </a:t>
            </a:r>
            <a:r>
              <a:rPr lang="en-US" dirty="0"/>
              <a:t>fuel and airspace </a:t>
            </a:r>
            <a:r>
              <a:rPr lang="en-US" dirty="0" smtClean="0"/>
              <a:t>use, and create a </a:t>
            </a:r>
            <a:r>
              <a:rPr lang="en-US" b="1" i="1" dirty="0"/>
              <a:t>fairer</a:t>
            </a:r>
            <a:r>
              <a:rPr lang="en-US" dirty="0"/>
              <a:t> distribution of noise.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3824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SFO Proposal</a:t>
            </a:r>
            <a:br>
              <a:rPr lang="en-US" dirty="0"/>
            </a:br>
            <a:r>
              <a:rPr lang="en-US" dirty="0"/>
              <a:t>Modify the NIITE Departure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973051"/>
            <a:ext cx="10058400" cy="4023360"/>
          </a:xfrm>
        </p:spPr>
        <p:txBody>
          <a:bodyPr>
            <a:normAutofit fontScale="25000" lnSpcReduction="20000"/>
          </a:bodyPr>
          <a:lstStyle/>
          <a:p>
            <a:endParaRPr lang="en-US" sz="7200" b="1" dirty="0" smtClean="0">
              <a:solidFill>
                <a:srgbClr val="FF9C04"/>
              </a:solidFill>
            </a:endParaRPr>
          </a:p>
          <a:p>
            <a:r>
              <a:rPr lang="en-US" sz="9600" b="1" dirty="0"/>
              <a:t>Proposed </a:t>
            </a:r>
            <a:r>
              <a:rPr lang="en-US" sz="9600" b="1" dirty="0" smtClean="0"/>
              <a:t>Solutions</a:t>
            </a:r>
            <a:endParaRPr lang="en-US" sz="9600" b="1" dirty="0"/>
          </a:p>
          <a:p>
            <a:endParaRPr lang="en-US" sz="7200" b="1" dirty="0">
              <a:solidFill>
                <a:srgbClr val="FF9C04"/>
              </a:solidFill>
            </a:endParaRPr>
          </a:p>
          <a:p>
            <a:r>
              <a:rPr lang="en-US" sz="7200" b="1" dirty="0" smtClean="0">
                <a:solidFill>
                  <a:srgbClr val="FF9C04"/>
                </a:solidFill>
              </a:rPr>
              <a:t>•</a:t>
            </a:r>
            <a:r>
              <a:rPr lang="en-US" sz="7200" dirty="0" smtClean="0"/>
              <a:t> </a:t>
            </a:r>
            <a:r>
              <a:rPr lang="en-US" sz="7200" dirty="0"/>
              <a:t>I</a:t>
            </a:r>
            <a:r>
              <a:rPr lang="en-US" sz="8000" dirty="0"/>
              <a:t>ssue an FAA Air Traffic Control directive that aircraft fly the full </a:t>
            </a:r>
            <a:r>
              <a:rPr lang="en-US" sz="8000" dirty="0" smtClean="0"/>
              <a:t>NIITE departure</a:t>
            </a:r>
            <a:endParaRPr lang="en-US" sz="8000" dirty="0"/>
          </a:p>
          <a:p>
            <a:r>
              <a:rPr lang="en-US" sz="8000" dirty="0"/>
              <a:t>   to REBAS </a:t>
            </a:r>
            <a:r>
              <a:rPr lang="en-US" sz="8000" dirty="0" smtClean="0"/>
              <a:t>during night hours for </a:t>
            </a:r>
            <a:r>
              <a:rPr lang="en-US" sz="8000" dirty="0"/>
              <a:t>noise abatement purposes unless safety dictates otherwise.</a:t>
            </a:r>
          </a:p>
          <a:p>
            <a:r>
              <a:rPr lang="en-US" sz="3200" dirty="0"/>
              <a:t> </a:t>
            </a:r>
          </a:p>
          <a:p>
            <a:r>
              <a:rPr lang="en-US" sz="7200" b="1" dirty="0">
                <a:solidFill>
                  <a:srgbClr val="FF9C04"/>
                </a:solidFill>
              </a:rPr>
              <a:t>•</a:t>
            </a:r>
            <a:r>
              <a:rPr lang="en-US" sz="7200" dirty="0"/>
              <a:t> </a:t>
            </a:r>
            <a:r>
              <a:rPr lang="en-US" sz="8000" dirty="0"/>
              <a:t>Adjust the REBAS waypoint location </a:t>
            </a:r>
            <a:r>
              <a:rPr lang="en-US" sz="8000" dirty="0" smtClean="0"/>
              <a:t>offshore to </a:t>
            </a:r>
            <a:r>
              <a:rPr lang="en-US" sz="8000" dirty="0"/>
              <a:t>better mitigate noise at </a:t>
            </a:r>
            <a:r>
              <a:rPr lang="en-US" sz="8000" dirty="0" smtClean="0"/>
              <a:t>Point </a:t>
            </a:r>
            <a:r>
              <a:rPr lang="en-US" sz="8000" dirty="0"/>
              <a:t>Richmond.</a:t>
            </a:r>
          </a:p>
          <a:p>
            <a:r>
              <a:rPr lang="en-US" sz="3200" dirty="0"/>
              <a:t>  </a:t>
            </a:r>
          </a:p>
          <a:p>
            <a:r>
              <a:rPr lang="en-US" sz="7200" b="1" dirty="0">
                <a:solidFill>
                  <a:srgbClr val="FF9C04"/>
                </a:solidFill>
              </a:rPr>
              <a:t>•</a:t>
            </a:r>
            <a:r>
              <a:rPr lang="en-US" sz="7200" dirty="0"/>
              <a:t> </a:t>
            </a:r>
            <a:r>
              <a:rPr lang="en-US" sz="8000" dirty="0"/>
              <a:t>Adjust night time hours to provide a </a:t>
            </a:r>
            <a:r>
              <a:rPr lang="en-US" sz="8000" dirty="0" smtClean="0"/>
              <a:t>longer period of quiet hours for </a:t>
            </a:r>
            <a:r>
              <a:rPr lang="en-US" sz="8000" dirty="0"/>
              <a:t>noise </a:t>
            </a:r>
            <a:r>
              <a:rPr lang="en-US" sz="8000" dirty="0" smtClean="0"/>
              <a:t>relief:</a:t>
            </a:r>
          </a:p>
          <a:p>
            <a:endParaRPr lang="en-US" sz="3200" dirty="0"/>
          </a:p>
          <a:p>
            <a:pPr lvl="1"/>
            <a:r>
              <a:rPr lang="en-US" sz="8000" dirty="0"/>
              <a:t>Current:  10pm – 7am Monday through Saturday and 10pm – 8am on Sunday</a:t>
            </a:r>
          </a:p>
          <a:p>
            <a:pPr lvl="1"/>
            <a:r>
              <a:rPr lang="en-US" sz="8000" dirty="0"/>
              <a:t>Propose: 9pm – 9am seven days a </a:t>
            </a:r>
            <a:r>
              <a:rPr lang="en-US" sz="8000" dirty="0" smtClean="0"/>
              <a:t>week</a:t>
            </a:r>
            <a:endParaRPr lang="en-US" sz="8000" dirty="0"/>
          </a:p>
        </p:txBody>
      </p:sp>
    </p:spTree>
    <p:extLst>
      <p:ext uri="{BB962C8B-B14F-4D97-AF65-F5344CB8AC3E}">
        <p14:creationId xmlns:p14="http://schemas.microsoft.com/office/powerpoint/2010/main" val="20178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SFO Proposal</a:t>
            </a:r>
            <a:br>
              <a:rPr lang="en-US" dirty="0" smtClean="0"/>
            </a:br>
            <a:r>
              <a:rPr lang="en-US" dirty="0" smtClean="0"/>
              <a:t>Modify the TRUKN Departure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3"/>
            <a:ext cx="3740938" cy="4173101"/>
          </a:xfrm>
        </p:spPr>
        <p:txBody>
          <a:bodyPr>
            <a:normAutofit lnSpcReduction="10000"/>
          </a:bodyPr>
          <a:lstStyle/>
          <a:p>
            <a:r>
              <a:rPr lang="en-US" sz="2800" b="1" dirty="0" smtClean="0"/>
              <a:t>Pre </a:t>
            </a:r>
            <a:r>
              <a:rPr lang="en-US" sz="2800" b="1" dirty="0" err="1" smtClean="0"/>
              <a:t>NextGen</a:t>
            </a:r>
            <a:endParaRPr lang="en-US" sz="2800" b="1" dirty="0" smtClean="0"/>
          </a:p>
          <a:p>
            <a:r>
              <a:rPr lang="en-US" sz="2400" dirty="0" smtClean="0"/>
              <a:t>Prior </a:t>
            </a:r>
            <a:r>
              <a:rPr lang="en-US" sz="2400" dirty="0"/>
              <a:t>to </a:t>
            </a:r>
            <a:r>
              <a:rPr lang="en-US" sz="2400" dirty="0" err="1"/>
              <a:t>NextGen</a:t>
            </a:r>
            <a:r>
              <a:rPr lang="en-US" sz="2400" dirty="0"/>
              <a:t>, SFO </a:t>
            </a:r>
            <a:r>
              <a:rPr lang="en-US" sz="2400" dirty="0" smtClean="0"/>
              <a:t>departures to the north and east were </a:t>
            </a:r>
            <a:r>
              <a:rPr lang="en-US" sz="2400" dirty="0"/>
              <a:t>vectored over a wide corridor </a:t>
            </a:r>
            <a:r>
              <a:rPr lang="en-US" sz="2400" dirty="0" smtClean="0"/>
              <a:t>from                 El </a:t>
            </a:r>
            <a:r>
              <a:rPr lang="en-US" sz="2400" dirty="0" err="1" smtClean="0"/>
              <a:t>Sobrante</a:t>
            </a:r>
            <a:r>
              <a:rPr lang="en-US" sz="2400" dirty="0" smtClean="0"/>
              <a:t> to </a:t>
            </a:r>
            <a:r>
              <a:rPr lang="en-US" sz="2400" dirty="0"/>
              <a:t>San </a:t>
            </a:r>
            <a:r>
              <a:rPr lang="en-US" sz="2400" dirty="0" smtClean="0"/>
              <a:t>Leandro</a:t>
            </a:r>
            <a:r>
              <a:rPr lang="en-US" sz="2400" dirty="0"/>
              <a:t> </a:t>
            </a:r>
            <a:r>
              <a:rPr lang="en-US" sz="2400" dirty="0" smtClean="0"/>
              <a:t>with some notable concentrations of traffic. Many aircraft made their turns over the Bay prior to reaching Alameda. There were no RNAV tracks for these departures.</a:t>
            </a: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403" y="1751604"/>
            <a:ext cx="6449338" cy="41731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20372" y="5966917"/>
            <a:ext cx="5747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Sample day of Pre </a:t>
            </a:r>
            <a:r>
              <a:rPr lang="en-US" b="1" dirty="0" err="1" smtClean="0"/>
              <a:t>NextGen</a:t>
            </a:r>
            <a:r>
              <a:rPr lang="en-US" b="1" dirty="0" smtClean="0"/>
              <a:t> vectored departures from SFO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541397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3014" y="462987"/>
            <a:ext cx="10058400" cy="799811"/>
          </a:xfrm>
        </p:spPr>
        <p:txBody>
          <a:bodyPr>
            <a:normAutofit/>
          </a:bodyPr>
          <a:lstStyle/>
          <a:p>
            <a:r>
              <a:rPr lang="en-US" dirty="0"/>
              <a:t>SFO </a:t>
            </a:r>
            <a:r>
              <a:rPr lang="en-US" dirty="0" smtClean="0"/>
              <a:t>Proposal – Modify TRUKN</a:t>
            </a:r>
            <a:endParaRPr lang="en-US" dirty="0"/>
          </a:p>
        </p:txBody>
      </p:sp>
      <p:pic>
        <p:nvPicPr>
          <p:cNvPr id="9" name="Content Placeholder 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528" y="1334800"/>
            <a:ext cx="7153470" cy="462871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76518" y="1811056"/>
            <a:ext cx="385394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Post </a:t>
            </a:r>
            <a:r>
              <a:rPr lang="en-US" sz="2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NextGen</a:t>
            </a:r>
            <a:endParaRPr lang="en-US" sz="28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US" dirty="0">
              <a:solidFill>
                <a:srgbClr val="FF9C04"/>
              </a:solidFill>
            </a:endParaRPr>
          </a:p>
          <a:p>
            <a:r>
              <a:rPr lang="en-US" dirty="0" smtClean="0">
                <a:solidFill>
                  <a:srgbClr val="FF9C04"/>
                </a:solidFill>
              </a:rPr>
              <a:t>•</a:t>
            </a:r>
            <a:r>
              <a:rPr lang="en-US" dirty="0" smtClean="0"/>
              <a:t> TRUKN </a:t>
            </a:r>
            <a:r>
              <a:rPr lang="en-US" dirty="0"/>
              <a:t>i</a:t>
            </a:r>
            <a:r>
              <a:rPr lang="en-US" dirty="0" smtClean="0"/>
              <a:t>s a new </a:t>
            </a:r>
            <a:r>
              <a:rPr lang="en-US" dirty="0" err="1" smtClean="0"/>
              <a:t>NextGen</a:t>
            </a:r>
            <a:r>
              <a:rPr lang="en-US" dirty="0" smtClean="0"/>
              <a:t> RNAV for SFO departures to the north and east. 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rgbClr val="FF9C04"/>
                </a:solidFill>
              </a:rPr>
              <a:t>•</a:t>
            </a:r>
            <a:r>
              <a:rPr lang="en-US" dirty="0" smtClean="0"/>
              <a:t> TRUKN consists of a waypoint at Oakland Airport together with four splayed tracks called GRTFL, DEDHD, HYPEE, and COSMC.</a:t>
            </a:r>
          </a:p>
          <a:p>
            <a:endParaRPr lang="en-US" dirty="0"/>
          </a:p>
          <a:p>
            <a:r>
              <a:rPr lang="en-US" dirty="0" smtClean="0">
                <a:solidFill>
                  <a:srgbClr val="FF9C04"/>
                </a:solidFill>
              </a:rPr>
              <a:t>•</a:t>
            </a:r>
            <a:r>
              <a:rPr lang="en-US" dirty="0" smtClean="0"/>
              <a:t> The proposal informally groups them as:</a:t>
            </a:r>
          </a:p>
          <a:p>
            <a:r>
              <a:rPr lang="en-US" sz="800" dirty="0" smtClean="0"/>
              <a:t>  </a:t>
            </a:r>
          </a:p>
          <a:p>
            <a:r>
              <a:rPr lang="en-US" dirty="0"/>
              <a:t> </a:t>
            </a:r>
            <a:r>
              <a:rPr lang="en-US" dirty="0" smtClean="0"/>
              <a:t>   GRTFL and DEDHD = TRUKN North</a:t>
            </a:r>
          </a:p>
          <a:p>
            <a:r>
              <a:rPr lang="en-US" dirty="0" smtClean="0"/>
              <a:t>    HYPEE and COSMC = TRUKN East</a:t>
            </a:r>
          </a:p>
          <a:p>
            <a:endParaRPr lang="en-US" dirty="0"/>
          </a:p>
        </p:txBody>
      </p:sp>
      <p:cxnSp>
        <p:nvCxnSpPr>
          <p:cNvPr id="23" name="Straight Arrow Connector 22"/>
          <p:cNvCxnSpPr>
            <a:stCxn id="14" idx="7"/>
          </p:cNvCxnSpPr>
          <p:nvPr/>
        </p:nvCxnSpPr>
        <p:spPr>
          <a:xfrm flipV="1">
            <a:off x="7002748" y="3409016"/>
            <a:ext cx="87013" cy="17449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7" name="Group 56"/>
          <p:cNvGrpSpPr/>
          <p:nvPr/>
        </p:nvGrpSpPr>
        <p:grpSpPr>
          <a:xfrm>
            <a:off x="6227179" y="1886905"/>
            <a:ext cx="4341184" cy="4076611"/>
            <a:chOff x="6227179" y="2034822"/>
            <a:chExt cx="4341184" cy="4076611"/>
          </a:xfrm>
        </p:grpSpPr>
        <p:sp>
          <p:nvSpPr>
            <p:cNvPr id="11" name="TextBox 10"/>
            <p:cNvSpPr txBox="1"/>
            <p:nvPr/>
          </p:nvSpPr>
          <p:spPr>
            <a:xfrm>
              <a:off x="6227179" y="5742101"/>
              <a:ext cx="5466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SFO</a:t>
              </a:r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933234" y="5372769"/>
              <a:ext cx="24871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TRUKN Waypoint at OAK</a:t>
              </a:r>
              <a:endParaRPr lang="en-US" dirty="0"/>
            </a:p>
          </p:txBody>
        </p:sp>
        <p:sp>
          <p:nvSpPr>
            <p:cNvPr id="14" name="Oval 13"/>
            <p:cNvSpPr/>
            <p:nvPr/>
          </p:nvSpPr>
          <p:spPr>
            <a:xfrm flipH="1">
              <a:off x="6990318" y="5289437"/>
              <a:ext cx="84880" cy="84880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7" name="Straight Arrow Connector 26"/>
            <p:cNvCxnSpPr/>
            <p:nvPr/>
          </p:nvCxnSpPr>
          <p:spPr>
            <a:xfrm flipV="1">
              <a:off x="7016587" y="2311257"/>
              <a:ext cx="35302" cy="295008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 flipV="1">
              <a:off x="7051889" y="2034822"/>
              <a:ext cx="564354" cy="322652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/>
            <p:nvPr/>
          </p:nvCxnSpPr>
          <p:spPr>
            <a:xfrm flipV="1">
              <a:off x="7075198" y="3172968"/>
              <a:ext cx="2013938" cy="211306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/>
            <p:cNvCxnSpPr/>
            <p:nvPr/>
          </p:nvCxnSpPr>
          <p:spPr>
            <a:xfrm flipV="1">
              <a:off x="7086313" y="3797076"/>
              <a:ext cx="2935511" cy="150369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/>
            <p:cNvSpPr txBox="1"/>
            <p:nvPr/>
          </p:nvSpPr>
          <p:spPr>
            <a:xfrm>
              <a:off x="6258771" y="2572870"/>
              <a:ext cx="674251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GRTFL</a:t>
              </a:r>
              <a:endParaRPr lang="en-US" sz="1400" dirty="0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7601641" y="2399249"/>
              <a:ext cx="715359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DEDHD</a:t>
              </a:r>
              <a:endParaRPr lang="en-US" sz="1400" dirty="0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9772357" y="4014418"/>
              <a:ext cx="796006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smtClean="0"/>
                <a:t>COSMC</a:t>
              </a:r>
              <a:endParaRPr lang="en-US" sz="1400" dirty="0"/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8921768" y="3430965"/>
              <a:ext cx="674251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HYPEE</a:t>
              </a:r>
              <a:endParaRPr lang="en-US" sz="1400" dirty="0"/>
            </a:p>
          </p:txBody>
        </p:sp>
      </p:grpSp>
      <p:sp>
        <p:nvSpPr>
          <p:cNvPr id="58" name="TextBox 57"/>
          <p:cNvSpPr txBox="1"/>
          <p:nvPr/>
        </p:nvSpPr>
        <p:spPr>
          <a:xfrm>
            <a:off x="4687937" y="5966917"/>
            <a:ext cx="6838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Sample day of post </a:t>
            </a:r>
            <a:r>
              <a:rPr lang="en-US" b="1" dirty="0" err="1" smtClean="0"/>
              <a:t>NextGen</a:t>
            </a:r>
            <a:r>
              <a:rPr lang="en-US" b="1" dirty="0" smtClean="0"/>
              <a:t> vectored eastbound departures from SFO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96954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672" y="286603"/>
            <a:ext cx="10058400" cy="1450757"/>
          </a:xfrm>
        </p:spPr>
        <p:txBody>
          <a:bodyPr/>
          <a:lstStyle/>
          <a:p>
            <a:r>
              <a:rPr lang="en-US" dirty="0" smtClean="0"/>
              <a:t>SFO Proposal</a:t>
            </a:r>
            <a:br>
              <a:rPr lang="en-US" dirty="0" smtClean="0"/>
            </a:br>
            <a:r>
              <a:rPr lang="en-US" dirty="0" smtClean="0"/>
              <a:t>TRUKN North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096" y="2263377"/>
            <a:ext cx="5268984" cy="34114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8988" y="2249102"/>
            <a:ext cx="5313083" cy="344000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9179" y="5785393"/>
            <a:ext cx="117196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/>
              <a:t>NextGen</a:t>
            </a:r>
            <a:r>
              <a:rPr lang="en-US" sz="2400" b="1" dirty="0" smtClean="0"/>
              <a:t> shifted and concentrated traffic eastward where it did not exist prior to </a:t>
            </a:r>
            <a:r>
              <a:rPr lang="en-US" sz="2400" b="1" dirty="0" err="1" smtClean="0"/>
              <a:t>NextGen</a:t>
            </a:r>
            <a:r>
              <a:rPr lang="en-US" sz="2400" b="1" dirty="0" smtClean="0"/>
              <a:t>.</a:t>
            </a:r>
            <a:endParaRPr lang="en-US" sz="2400" b="1" dirty="0"/>
          </a:p>
        </p:txBody>
      </p:sp>
      <p:sp>
        <p:nvSpPr>
          <p:cNvPr id="7" name="Striped Right Arrow 6"/>
          <p:cNvSpPr/>
          <p:nvPr/>
        </p:nvSpPr>
        <p:spPr>
          <a:xfrm>
            <a:off x="5740037" y="3782031"/>
            <a:ext cx="597249" cy="295834"/>
          </a:xfrm>
          <a:prstGeom prst="stripedRightArrow">
            <a:avLst/>
          </a:prstGeom>
          <a:solidFill>
            <a:srgbClr val="FF9C0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564970" y="1775675"/>
            <a:ext cx="68906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What did </a:t>
            </a:r>
            <a:r>
              <a:rPr lang="en-US" sz="2400" b="1" dirty="0" err="1" smtClean="0"/>
              <a:t>NextGen</a:t>
            </a:r>
            <a:r>
              <a:rPr lang="en-US" sz="2400" b="1" dirty="0" smtClean="0"/>
              <a:t> change in the TRUKN North area?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114331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088" y="309752"/>
            <a:ext cx="10058400" cy="1450757"/>
          </a:xfrm>
        </p:spPr>
        <p:txBody>
          <a:bodyPr/>
          <a:lstStyle/>
          <a:p>
            <a:r>
              <a:rPr lang="en-US" dirty="0"/>
              <a:t>SFO Proposal</a:t>
            </a:r>
            <a:br>
              <a:rPr lang="en-US" dirty="0"/>
            </a:br>
            <a:r>
              <a:rPr lang="en-US" dirty="0" smtClean="0"/>
              <a:t>TRUKN North</a:t>
            </a: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36" t="2604" r="42321"/>
          <a:stretch/>
        </p:blipFill>
        <p:spPr>
          <a:xfrm>
            <a:off x="381963" y="2306606"/>
            <a:ext cx="3397557" cy="3527488"/>
          </a:xfrm>
        </p:spPr>
      </p:pic>
      <p:grpSp>
        <p:nvGrpSpPr>
          <p:cNvPr id="13" name="Group 12"/>
          <p:cNvGrpSpPr/>
          <p:nvPr/>
        </p:nvGrpSpPr>
        <p:grpSpPr>
          <a:xfrm>
            <a:off x="4217489" y="2266265"/>
            <a:ext cx="3549121" cy="3527488"/>
            <a:chOff x="4217489" y="2205673"/>
            <a:chExt cx="3549121" cy="352748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60" t="5223" r="43646"/>
            <a:stretch/>
          </p:blipFill>
          <p:spPr>
            <a:xfrm>
              <a:off x="4217489" y="2205673"/>
              <a:ext cx="3549121" cy="3527488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4275364" y="2339629"/>
              <a:ext cx="1374094" cy="923330"/>
            </a:xfrm>
            <a:prstGeom prst="rect">
              <a:avLst/>
            </a:prstGeom>
            <a:solidFill>
              <a:schemeClr val="bg2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Wednesday</a:t>
              </a:r>
            </a:p>
            <a:p>
              <a:r>
                <a:rPr lang="en-US" dirty="0" smtClean="0"/>
                <a:t>April 9, 2014</a:t>
              </a:r>
            </a:p>
            <a:p>
              <a:r>
                <a:rPr lang="en-US" dirty="0" smtClean="0"/>
                <a:t>79 Flights</a:t>
              </a:r>
              <a:endParaRPr lang="en-US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8305415" y="2306606"/>
            <a:ext cx="3475070" cy="3527488"/>
            <a:chOff x="8305415" y="2205673"/>
            <a:chExt cx="3475070" cy="352748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09" t="4769" r="41697"/>
            <a:stretch/>
          </p:blipFill>
          <p:spPr>
            <a:xfrm>
              <a:off x="8305415" y="2205673"/>
              <a:ext cx="3475070" cy="3527488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8385004" y="2339630"/>
              <a:ext cx="1341073" cy="923330"/>
            </a:xfrm>
            <a:prstGeom prst="rect">
              <a:avLst/>
            </a:prstGeom>
            <a:solidFill>
              <a:schemeClr val="bg2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Wednesday</a:t>
              </a:r>
            </a:p>
            <a:p>
              <a:r>
                <a:rPr lang="en-US" dirty="0" smtClean="0"/>
                <a:t>May 7, 2014</a:t>
              </a:r>
            </a:p>
            <a:p>
              <a:r>
                <a:rPr lang="en-US" dirty="0" smtClean="0"/>
                <a:t>70 Flights</a:t>
              </a:r>
              <a:endParaRPr lang="en-US" dirty="0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57646" y="2468656"/>
            <a:ext cx="1285929" cy="923330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Wednesday</a:t>
            </a:r>
          </a:p>
          <a:p>
            <a:r>
              <a:rPr lang="en-US" dirty="0" smtClean="0"/>
              <a:t>July 9, 2013</a:t>
            </a:r>
          </a:p>
          <a:p>
            <a:r>
              <a:rPr lang="en-US" dirty="0" smtClean="0"/>
              <a:t>91 Flights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0011" y="1786438"/>
            <a:ext cx="118695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More examples showing </a:t>
            </a:r>
            <a:r>
              <a:rPr lang="en-US" b="1" smtClean="0"/>
              <a:t>how most Pre </a:t>
            </a:r>
            <a:r>
              <a:rPr lang="en-US" b="1" dirty="0" err="1" smtClean="0"/>
              <a:t>NextGen</a:t>
            </a:r>
            <a:r>
              <a:rPr lang="en-US" b="1" dirty="0" smtClean="0"/>
              <a:t> traffic was well-established west of the current GRTFL and DEDHD tracks</a:t>
            </a:r>
            <a:r>
              <a:rPr lang="en-US" sz="2000" b="1" dirty="0" smtClean="0"/>
              <a:t>.  </a:t>
            </a:r>
            <a:endParaRPr lang="en-US" sz="20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1209040" y="5887368"/>
            <a:ext cx="95402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Arrows indicate current GRTFL and DEDHD tracks overlaying </a:t>
            </a:r>
            <a:r>
              <a:rPr lang="en-US" sz="2000" b="1" dirty="0" smtClean="0"/>
              <a:t>Pre</a:t>
            </a:r>
            <a:r>
              <a:rPr lang="en-US" sz="2000" dirty="0" smtClean="0"/>
              <a:t> </a:t>
            </a:r>
            <a:r>
              <a:rPr lang="en-US" sz="2000" dirty="0" err="1" smtClean="0"/>
              <a:t>NextGen</a:t>
            </a:r>
            <a:r>
              <a:rPr lang="en-US" sz="2000" dirty="0" smtClean="0"/>
              <a:t> traffic patterns</a:t>
            </a:r>
            <a:endParaRPr lang="en-US" sz="2000" dirty="0"/>
          </a:p>
        </p:txBody>
      </p:sp>
      <p:grpSp>
        <p:nvGrpSpPr>
          <p:cNvPr id="35" name="Group 34"/>
          <p:cNvGrpSpPr/>
          <p:nvPr/>
        </p:nvGrpSpPr>
        <p:grpSpPr>
          <a:xfrm>
            <a:off x="2949146" y="2460418"/>
            <a:ext cx="337751" cy="2218674"/>
            <a:chOff x="2949146" y="2460418"/>
            <a:chExt cx="337751" cy="2218674"/>
          </a:xfrm>
        </p:grpSpPr>
        <p:cxnSp>
          <p:nvCxnSpPr>
            <p:cNvPr id="17" name="Straight Arrow Connector 16"/>
            <p:cNvCxnSpPr/>
            <p:nvPr/>
          </p:nvCxnSpPr>
          <p:spPr>
            <a:xfrm flipH="1" flipV="1">
              <a:off x="2949146" y="2460418"/>
              <a:ext cx="57666" cy="221867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 flipV="1">
              <a:off x="3006812" y="2468656"/>
              <a:ext cx="280085" cy="221043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/>
          <p:cNvGrpSpPr/>
          <p:nvPr/>
        </p:nvGrpSpPr>
        <p:grpSpPr>
          <a:xfrm>
            <a:off x="6905505" y="2424087"/>
            <a:ext cx="337751" cy="2218674"/>
            <a:chOff x="2949146" y="2460418"/>
            <a:chExt cx="337751" cy="2218674"/>
          </a:xfrm>
        </p:grpSpPr>
        <p:cxnSp>
          <p:nvCxnSpPr>
            <p:cNvPr id="37" name="Straight Arrow Connector 36"/>
            <p:cNvCxnSpPr/>
            <p:nvPr/>
          </p:nvCxnSpPr>
          <p:spPr>
            <a:xfrm flipH="1" flipV="1">
              <a:off x="2949146" y="2460418"/>
              <a:ext cx="57666" cy="221867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 flipV="1">
              <a:off x="3006812" y="2468656"/>
              <a:ext cx="280085" cy="221043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/>
          <p:cNvGrpSpPr/>
          <p:nvPr/>
        </p:nvGrpSpPr>
        <p:grpSpPr>
          <a:xfrm>
            <a:off x="10948744" y="2468656"/>
            <a:ext cx="337751" cy="2218674"/>
            <a:chOff x="2949146" y="2460418"/>
            <a:chExt cx="337751" cy="2218674"/>
          </a:xfrm>
        </p:grpSpPr>
        <p:cxnSp>
          <p:nvCxnSpPr>
            <p:cNvPr id="40" name="Straight Arrow Connector 39"/>
            <p:cNvCxnSpPr/>
            <p:nvPr/>
          </p:nvCxnSpPr>
          <p:spPr>
            <a:xfrm flipH="1" flipV="1">
              <a:off x="2949146" y="2460418"/>
              <a:ext cx="57666" cy="221867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/>
            <p:nvPr/>
          </p:nvCxnSpPr>
          <p:spPr>
            <a:xfrm flipV="1">
              <a:off x="3006812" y="2468656"/>
              <a:ext cx="280085" cy="221043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52893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654" y="667760"/>
            <a:ext cx="10851776" cy="917089"/>
          </a:xfrm>
        </p:spPr>
        <p:txBody>
          <a:bodyPr>
            <a:normAutofit fontScale="90000"/>
          </a:bodyPr>
          <a:lstStyle/>
          <a:p>
            <a:r>
              <a:rPr lang="en-US" dirty="0"/>
              <a:t>SFO </a:t>
            </a:r>
            <a:r>
              <a:rPr lang="en-US" smtClean="0"/>
              <a:t>Proposal </a:t>
            </a:r>
            <a:br>
              <a:rPr lang="en-US" smtClean="0"/>
            </a:br>
            <a:r>
              <a:rPr lang="en-US" smtClean="0"/>
              <a:t>TRUKN North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194" y="1912141"/>
            <a:ext cx="5247269" cy="4023360"/>
          </a:xfrm>
        </p:spPr>
        <p:txBody>
          <a:bodyPr>
            <a:normAutofit/>
          </a:bodyPr>
          <a:lstStyle/>
          <a:p>
            <a:r>
              <a:rPr lang="en-US" sz="33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Proposal-</a:t>
            </a:r>
          </a:p>
          <a:p>
            <a:r>
              <a:rPr lang="en-US" sz="2400" b="1" dirty="0">
                <a:solidFill>
                  <a:srgbClr val="FF9C04"/>
                </a:solidFill>
              </a:rPr>
              <a:t>•</a:t>
            </a:r>
            <a:r>
              <a:rPr lang="en-US" sz="2400" dirty="0"/>
              <a:t> </a:t>
            </a:r>
            <a:r>
              <a:rPr lang="en-US" sz="2400" dirty="0" smtClean="0"/>
              <a:t>Restore historic </a:t>
            </a:r>
            <a:r>
              <a:rPr lang="en-US" sz="2400" dirty="0"/>
              <a:t>traffic concentrations </a:t>
            </a:r>
            <a:r>
              <a:rPr lang="en-US" sz="2400" dirty="0" smtClean="0"/>
              <a:t>that </a:t>
            </a:r>
            <a:r>
              <a:rPr lang="en-US" sz="2400" dirty="0"/>
              <a:t>communities grew and developed </a:t>
            </a:r>
            <a:r>
              <a:rPr lang="en-US" sz="2400" dirty="0" smtClean="0"/>
              <a:t>under. </a:t>
            </a:r>
            <a:endParaRPr lang="en-US" sz="2200" dirty="0"/>
          </a:p>
          <a:p>
            <a:r>
              <a:rPr lang="en-US" sz="2400" b="1" dirty="0" smtClean="0">
                <a:solidFill>
                  <a:srgbClr val="FF9C04"/>
                </a:solidFill>
              </a:rPr>
              <a:t>•</a:t>
            </a:r>
            <a:r>
              <a:rPr lang="en-US" sz="2400" dirty="0" smtClean="0"/>
              <a:t> Replace GRTFL and DEDHD with new RNAV tracks to a westward location to restore and echo previous traffic concentrations. 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6222578" y="1307056"/>
            <a:ext cx="4909343" cy="4628445"/>
            <a:chOff x="6222578" y="1307056"/>
            <a:chExt cx="4909343" cy="462844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257" t="17798" r="15044" b="4009"/>
            <a:stretch/>
          </p:blipFill>
          <p:spPr>
            <a:xfrm>
              <a:off x="6222578" y="1307056"/>
              <a:ext cx="4909343" cy="4628445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6609145" y="1818385"/>
              <a:ext cx="1108893" cy="738664"/>
            </a:xfrm>
            <a:prstGeom prst="rect">
              <a:avLst/>
            </a:prstGeom>
            <a:solidFill>
              <a:schemeClr val="bg2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smtClean="0"/>
                <a:t>Possible</a:t>
              </a:r>
            </a:p>
            <a:p>
              <a:r>
                <a:rPr lang="en-US" sz="1400" dirty="0" smtClean="0"/>
                <a:t>replacement</a:t>
              </a:r>
            </a:p>
            <a:p>
              <a:r>
                <a:rPr lang="en-US" sz="1400" dirty="0" smtClean="0"/>
                <a:t>RNAV tracks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8498779" y="5106232"/>
              <a:ext cx="2002600" cy="307777"/>
            </a:xfrm>
            <a:prstGeom prst="rect">
              <a:avLst/>
            </a:prstGeom>
            <a:solidFill>
              <a:schemeClr val="bg2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Adjust TRUKN as feasible</a:t>
              </a:r>
              <a:endParaRPr lang="en-US" sz="1400" dirty="0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5492080" y="5935501"/>
            <a:ext cx="6406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June 4, 2014 flight tracks shown to exemplify pre </a:t>
            </a:r>
            <a:r>
              <a:rPr lang="en-US" b="1" dirty="0" err="1" smtClean="0"/>
              <a:t>NextGen</a:t>
            </a:r>
            <a:r>
              <a:rPr lang="en-US" b="1" dirty="0" smtClean="0"/>
              <a:t> traffic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48632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4535" y="238088"/>
            <a:ext cx="10058400" cy="1450757"/>
          </a:xfrm>
        </p:spPr>
        <p:txBody>
          <a:bodyPr/>
          <a:lstStyle/>
          <a:p>
            <a:r>
              <a:rPr lang="en-US" dirty="0"/>
              <a:t>SFO </a:t>
            </a:r>
            <a:r>
              <a:rPr lang="en-US" dirty="0" smtClean="0"/>
              <a:t>Proposal</a:t>
            </a:r>
            <a:br>
              <a:rPr lang="en-US" dirty="0" smtClean="0"/>
            </a:br>
            <a:r>
              <a:rPr lang="en-US" dirty="0" smtClean="0"/>
              <a:t>TRUKN East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23653" y="1746118"/>
            <a:ext cx="7004998" cy="492352"/>
          </a:xfrm>
        </p:spPr>
        <p:txBody>
          <a:bodyPr>
            <a:normAutofit/>
          </a:bodyPr>
          <a:lstStyle/>
          <a:p>
            <a:r>
              <a:rPr lang="en-US" sz="2400" b="1" dirty="0"/>
              <a:t>What did </a:t>
            </a:r>
            <a:r>
              <a:rPr lang="en-US" sz="2400" b="1" dirty="0" err="1"/>
              <a:t>NextGen</a:t>
            </a:r>
            <a:r>
              <a:rPr lang="en-US" sz="2400" b="1" dirty="0"/>
              <a:t> change in the TRUKN </a:t>
            </a:r>
            <a:r>
              <a:rPr lang="en-US" sz="2400" b="1" dirty="0" smtClean="0"/>
              <a:t>East area</a:t>
            </a:r>
            <a:r>
              <a:rPr lang="en-US" sz="2400" b="1" dirty="0"/>
              <a:t>?</a:t>
            </a:r>
          </a:p>
          <a:p>
            <a:endParaRPr lang="en-US" dirty="0"/>
          </a:p>
        </p:txBody>
      </p:sp>
      <p:sp>
        <p:nvSpPr>
          <p:cNvPr id="6" name="Striped Right Arrow 5"/>
          <p:cNvSpPr/>
          <p:nvPr/>
        </p:nvSpPr>
        <p:spPr>
          <a:xfrm>
            <a:off x="5653656" y="3750438"/>
            <a:ext cx="597249" cy="295834"/>
          </a:xfrm>
          <a:prstGeom prst="stripedRightArrow">
            <a:avLst/>
          </a:prstGeom>
          <a:solidFill>
            <a:srgbClr val="FF9C0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976821" y="5943600"/>
            <a:ext cx="80341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NextGen</a:t>
            </a:r>
            <a:r>
              <a:rPr lang="en-US" b="1" dirty="0"/>
              <a:t> </a:t>
            </a:r>
            <a:r>
              <a:rPr lang="en-US" b="1" dirty="0" smtClean="0"/>
              <a:t>further concentrated </a:t>
            </a:r>
            <a:r>
              <a:rPr lang="en-US" b="1" dirty="0"/>
              <a:t>traffic </a:t>
            </a:r>
            <a:r>
              <a:rPr lang="en-US" b="1" dirty="0" smtClean="0"/>
              <a:t>and shifted the northerly corridor southward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8" t="16579" r="32710" b="529"/>
          <a:stretch/>
        </p:blipFill>
        <p:spPr>
          <a:xfrm>
            <a:off x="907606" y="2193158"/>
            <a:ext cx="4420517" cy="368678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5455" r="33761" b="1340"/>
          <a:stretch/>
        </p:blipFill>
        <p:spPr>
          <a:xfrm>
            <a:off x="6612202" y="2217387"/>
            <a:ext cx="4506253" cy="366255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15272" y="5496274"/>
            <a:ext cx="2510880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Wednesday, June 4, 2014, 184 Flights</a:t>
            </a:r>
            <a:endParaRPr lang="en-US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9403562" y="5496274"/>
            <a:ext cx="2546146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Wednesday, June 1, 2016, 175 Flights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96779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SFO Proposal</a:t>
            </a:r>
            <a:br>
              <a:rPr lang="en-US" dirty="0"/>
            </a:br>
            <a:r>
              <a:rPr lang="en-US" dirty="0"/>
              <a:t>TRUKN </a:t>
            </a:r>
            <a:r>
              <a:rPr lang="en-US" dirty="0" smtClean="0"/>
              <a:t>East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sz="2800" b="1" dirty="0" smtClean="0"/>
              <a:t>Proposal</a:t>
            </a:r>
          </a:p>
          <a:p>
            <a:r>
              <a:rPr lang="en-US" sz="800" dirty="0" smtClean="0"/>
              <a:t> </a:t>
            </a:r>
            <a:endParaRPr lang="en-US" sz="800" dirty="0"/>
          </a:p>
          <a:p>
            <a:r>
              <a:rPr lang="en-US" dirty="0" smtClean="0">
                <a:solidFill>
                  <a:srgbClr val="FF9C04"/>
                </a:solidFill>
              </a:rPr>
              <a:t>• </a:t>
            </a:r>
            <a:r>
              <a:rPr lang="en-US" dirty="0" smtClean="0"/>
              <a:t>Consider an additional track </a:t>
            </a:r>
            <a:r>
              <a:rPr lang="en-US" dirty="0"/>
              <a:t>to the area of the existing COSMC and HYPEE </a:t>
            </a:r>
            <a:r>
              <a:rPr lang="en-US" dirty="0" smtClean="0"/>
              <a:t>RNAV</a:t>
            </a:r>
            <a:r>
              <a:rPr lang="en-US" dirty="0"/>
              <a:t> </a:t>
            </a:r>
            <a:r>
              <a:rPr lang="en-US" dirty="0" smtClean="0"/>
              <a:t>tracks. </a:t>
            </a:r>
          </a:p>
          <a:p>
            <a:r>
              <a:rPr lang="en-US" i="1" dirty="0" smtClean="0"/>
              <a:t>and</a:t>
            </a:r>
            <a:endParaRPr lang="en-US" i="1" dirty="0"/>
          </a:p>
          <a:p>
            <a:r>
              <a:rPr lang="en-US" dirty="0" smtClean="0">
                <a:solidFill>
                  <a:srgbClr val="FF9C04"/>
                </a:solidFill>
              </a:rPr>
              <a:t>•</a:t>
            </a:r>
            <a:r>
              <a:rPr lang="en-US" dirty="0" smtClean="0"/>
              <a:t> Direct </a:t>
            </a:r>
            <a:r>
              <a:rPr lang="en-US" dirty="0"/>
              <a:t>Air Traffic Control to vector traffic along all resulting tracks in the TRUKN East area to better echo and restore historical </a:t>
            </a:r>
            <a:r>
              <a:rPr lang="en-US" dirty="0" smtClean="0"/>
              <a:t>dispersion </a:t>
            </a:r>
            <a:r>
              <a:rPr lang="en-US" dirty="0"/>
              <a:t>of SFO departing traffic. </a:t>
            </a:r>
          </a:p>
        </p:txBody>
      </p:sp>
    </p:spTree>
    <p:extLst>
      <p:ext uri="{BB962C8B-B14F-4D97-AF65-F5344CB8AC3E}">
        <p14:creationId xmlns:p14="http://schemas.microsoft.com/office/powerpoint/2010/main" val="530573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949909"/>
            <a:ext cx="10058400" cy="4023360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 smtClean="0">
                <a:solidFill>
                  <a:srgbClr val="FF9C04"/>
                </a:solidFill>
              </a:rPr>
              <a:t>•</a:t>
            </a:r>
            <a:r>
              <a:rPr lang="en-US" dirty="0" smtClean="0"/>
              <a:t> Mitigation options exist that work to</a:t>
            </a:r>
          </a:p>
          <a:p>
            <a:pPr lvl="1"/>
            <a:r>
              <a:rPr lang="en-US" sz="2000" dirty="0"/>
              <a:t>M</a:t>
            </a:r>
            <a:r>
              <a:rPr lang="en-US" sz="2000" dirty="0" smtClean="0"/>
              <a:t>aintain </a:t>
            </a:r>
            <a:r>
              <a:rPr lang="en-US" sz="2000" dirty="0"/>
              <a:t>and </a:t>
            </a:r>
            <a:r>
              <a:rPr lang="en-US" sz="2000" b="1" i="1" dirty="0"/>
              <a:t>increase</a:t>
            </a:r>
            <a:r>
              <a:rPr lang="en-US" sz="2000" dirty="0"/>
              <a:t> aviation </a:t>
            </a:r>
            <a:r>
              <a:rPr lang="en-US" sz="2000" dirty="0" smtClean="0"/>
              <a:t>safety</a:t>
            </a:r>
          </a:p>
          <a:p>
            <a:pPr lvl="1"/>
            <a:r>
              <a:rPr lang="en-US" sz="2000" dirty="0"/>
              <a:t>R</a:t>
            </a:r>
            <a:r>
              <a:rPr lang="en-US" sz="2000" dirty="0" smtClean="0"/>
              <a:t>espect </a:t>
            </a:r>
            <a:r>
              <a:rPr lang="en-US" sz="2000" dirty="0"/>
              <a:t>and </a:t>
            </a:r>
            <a:r>
              <a:rPr lang="en-US" sz="2000" b="1" i="1" dirty="0"/>
              <a:t>improve</a:t>
            </a:r>
            <a:r>
              <a:rPr lang="en-US" sz="2000" dirty="0"/>
              <a:t> efficient fuel and airspace </a:t>
            </a:r>
            <a:r>
              <a:rPr lang="en-US" sz="2000" dirty="0" smtClean="0"/>
              <a:t>use</a:t>
            </a:r>
          </a:p>
          <a:p>
            <a:pPr lvl="1"/>
            <a:r>
              <a:rPr lang="en-US" sz="2000" dirty="0"/>
              <a:t>C</a:t>
            </a:r>
            <a:r>
              <a:rPr lang="en-US" sz="2000" dirty="0" smtClean="0"/>
              <a:t>reate </a:t>
            </a:r>
            <a:r>
              <a:rPr lang="en-US" sz="2000" dirty="0"/>
              <a:t>a </a:t>
            </a:r>
            <a:r>
              <a:rPr lang="en-US" sz="2000" b="1" i="1" dirty="0"/>
              <a:t>fairer</a:t>
            </a:r>
            <a:r>
              <a:rPr lang="en-US" sz="2000" dirty="0"/>
              <a:t> distribution of noise</a:t>
            </a:r>
            <a:r>
              <a:rPr lang="en-US" sz="2000" dirty="0" smtClean="0"/>
              <a:t>.</a:t>
            </a:r>
          </a:p>
          <a:p>
            <a:pPr marL="91440" lvl="1" indent="-91440">
              <a:spcBef>
                <a:spcPts val="1200"/>
              </a:spcBef>
              <a:spcAft>
                <a:spcPts val="200"/>
              </a:spcAft>
              <a:buSzPct val="100000"/>
              <a:buFont typeface="Calibri" panose="020F0502020204030204" pitchFamily="34" charset="0"/>
              <a:buChar char=" "/>
            </a:pPr>
            <a:endParaRPr lang="en-US" sz="900" b="1" dirty="0" smtClean="0">
              <a:solidFill>
                <a:srgbClr val="FF9C04"/>
              </a:solidFill>
            </a:endParaRPr>
          </a:p>
          <a:p>
            <a:pPr marL="91440" lvl="1" indent="-91440">
              <a:spcBef>
                <a:spcPts val="1200"/>
              </a:spcBef>
              <a:spcAft>
                <a:spcPts val="200"/>
              </a:spcAft>
              <a:buSzPct val="100000"/>
              <a:buFont typeface="Calibri" panose="020F0502020204030204" pitchFamily="34" charset="0"/>
              <a:buChar char=" "/>
            </a:pPr>
            <a:r>
              <a:rPr lang="en-US" sz="2000" b="1" dirty="0" smtClean="0">
                <a:solidFill>
                  <a:srgbClr val="FF9C04"/>
                </a:solidFill>
              </a:rPr>
              <a:t>•</a:t>
            </a:r>
            <a:r>
              <a:rPr lang="en-US" sz="2000" dirty="0" smtClean="0"/>
              <a:t> The </a:t>
            </a:r>
            <a:r>
              <a:rPr lang="en-US" sz="2000" i="1" dirty="0" smtClean="0"/>
              <a:t>Supplemental</a:t>
            </a:r>
            <a:r>
              <a:rPr lang="en-US" sz="2000" dirty="0" smtClean="0"/>
              <a:t> proposals are generalized. It’s understood the FAA may make and suggest modifications to </a:t>
            </a:r>
            <a:r>
              <a:rPr lang="en-US" sz="2000" dirty="0"/>
              <a:t>the proposed </a:t>
            </a:r>
            <a:r>
              <a:rPr lang="en-US" sz="2000" dirty="0" smtClean="0"/>
              <a:t>mitigations in that document. </a:t>
            </a:r>
            <a:endParaRPr lang="en-US" sz="2000" dirty="0"/>
          </a:p>
          <a:p>
            <a:endParaRPr lang="en-US" sz="800" b="1" dirty="0" smtClean="0">
              <a:solidFill>
                <a:srgbClr val="FF9C04"/>
              </a:solidFill>
            </a:endParaRPr>
          </a:p>
          <a:p>
            <a:r>
              <a:rPr lang="en-US" b="1" dirty="0" smtClean="0">
                <a:solidFill>
                  <a:srgbClr val="FF9C04"/>
                </a:solidFill>
              </a:rPr>
              <a:t>•</a:t>
            </a:r>
            <a:r>
              <a:rPr lang="en-US" dirty="0" smtClean="0"/>
              <a:t> Analysis may </a:t>
            </a:r>
            <a:r>
              <a:rPr lang="en-US" dirty="0"/>
              <a:t>identify additional procedures </a:t>
            </a:r>
            <a:r>
              <a:rPr lang="en-US" dirty="0" smtClean="0"/>
              <a:t>and </a:t>
            </a:r>
            <a:r>
              <a:rPr lang="en-US" dirty="0"/>
              <a:t>issues to be </a:t>
            </a:r>
            <a:r>
              <a:rPr lang="en-US" dirty="0" smtClean="0"/>
              <a:t>addressed. </a:t>
            </a:r>
          </a:p>
          <a:p>
            <a:endParaRPr lang="en-US" sz="800" dirty="0" smtClean="0"/>
          </a:p>
          <a:p>
            <a:r>
              <a:rPr lang="en-US" b="1" dirty="0" smtClean="0">
                <a:solidFill>
                  <a:srgbClr val="FF9C04"/>
                </a:solidFill>
              </a:rPr>
              <a:t>•</a:t>
            </a:r>
            <a:r>
              <a:rPr lang="en-US" dirty="0" smtClean="0"/>
              <a:t> The </a:t>
            </a:r>
            <a:r>
              <a:rPr lang="en-US" i="1" dirty="0" smtClean="0"/>
              <a:t>Supplemental</a:t>
            </a:r>
            <a:r>
              <a:rPr lang="en-US" dirty="0" smtClean="0"/>
              <a:t> proposal document requests the FAA move expeditiously towards resolution and any and all modifications </a:t>
            </a:r>
            <a:r>
              <a:rPr lang="en-US" dirty="0"/>
              <a:t>and </a:t>
            </a:r>
            <a:r>
              <a:rPr lang="en-US" dirty="0" smtClean="0"/>
              <a:t>requests </a:t>
            </a:r>
            <a:r>
              <a:rPr lang="en-US" dirty="0"/>
              <a:t>be communicated </a:t>
            </a:r>
            <a:r>
              <a:rPr lang="en-US" dirty="0" smtClean="0"/>
              <a:t>to the </a:t>
            </a:r>
            <a:r>
              <a:rPr lang="en-US" dirty="0" err="1" smtClean="0"/>
              <a:t>NextGen</a:t>
            </a:r>
            <a:r>
              <a:rPr lang="en-US" dirty="0" smtClean="0"/>
              <a:t> Subcommittee in a timely and transparent manner to </a:t>
            </a:r>
            <a:r>
              <a:rPr lang="en-US" dirty="0"/>
              <a:t>keep the process moving forward as quickly as possible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0222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5953" y="380733"/>
            <a:ext cx="10023435" cy="632907"/>
          </a:xfrm>
        </p:spPr>
        <p:txBody>
          <a:bodyPr>
            <a:normAutofit/>
          </a:bodyPr>
          <a:lstStyle/>
          <a:p>
            <a:r>
              <a:rPr lang="en-US" sz="4000" dirty="0" smtClean="0"/>
              <a:t>How </a:t>
            </a:r>
            <a:r>
              <a:rPr lang="en-US" sz="4000" dirty="0" err="1" smtClean="0"/>
              <a:t>NextGen</a:t>
            </a:r>
            <a:r>
              <a:rPr lang="en-US" sz="4000" dirty="0" smtClean="0"/>
              <a:t> Changed the East Bay</a:t>
            </a:r>
            <a:endParaRPr lang="en-US" sz="4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77" y="914403"/>
            <a:ext cx="10505076" cy="4058779"/>
          </a:xfrm>
        </p:spPr>
      </p:pic>
      <p:sp>
        <p:nvSpPr>
          <p:cNvPr id="5" name="TextBox 4"/>
          <p:cNvSpPr txBox="1"/>
          <p:nvPr/>
        </p:nvSpPr>
        <p:spPr>
          <a:xfrm>
            <a:off x="558929" y="4976634"/>
            <a:ext cx="3730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Pre </a:t>
            </a:r>
            <a:r>
              <a:rPr lang="en-US" b="1" dirty="0" err="1"/>
              <a:t>NextGen</a:t>
            </a:r>
            <a:r>
              <a:rPr lang="en-US" b="1" dirty="0"/>
              <a:t> </a:t>
            </a:r>
            <a:r>
              <a:rPr lang="en-US" b="1" dirty="0" smtClean="0"/>
              <a:t>April </a:t>
            </a:r>
            <a:r>
              <a:rPr lang="en-US" b="1" dirty="0"/>
              <a:t>– September </a:t>
            </a:r>
            <a:r>
              <a:rPr lang="en-US" b="1" dirty="0" smtClean="0"/>
              <a:t>2014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113033" y="4947365"/>
            <a:ext cx="41874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Post </a:t>
            </a:r>
            <a:r>
              <a:rPr lang="en-US" b="1" dirty="0" err="1" smtClean="0"/>
              <a:t>NextGen</a:t>
            </a:r>
            <a:r>
              <a:rPr lang="en-US" b="1" dirty="0" smtClean="0"/>
              <a:t> April </a:t>
            </a:r>
            <a:r>
              <a:rPr lang="en-US" b="1" dirty="0"/>
              <a:t>– September </a:t>
            </a:r>
            <a:r>
              <a:rPr lang="en-US" b="1" dirty="0" smtClean="0"/>
              <a:t>2015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315608" y="5994152"/>
            <a:ext cx="764892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i="1" dirty="0" smtClean="0"/>
              <a:t>Montclair </a:t>
            </a:r>
            <a:r>
              <a:rPr lang="en-US" sz="1100" b="1" i="1" dirty="0"/>
              <a:t>Flight Track Analyses</a:t>
            </a:r>
            <a:r>
              <a:rPr lang="en-US" sz="1100" b="1" dirty="0"/>
              <a:t>, HMMH Inc., Technical Memorandum HMMH Project Number 302551.004, March 30, </a:t>
            </a:r>
            <a:r>
              <a:rPr lang="en-US" sz="1100" b="1" dirty="0" smtClean="0"/>
              <a:t>2016</a:t>
            </a:r>
            <a:r>
              <a:rPr lang="en-US" sz="1100" dirty="0" smtClean="0">
                <a:effectLst/>
              </a:rPr>
              <a:t> </a:t>
            </a:r>
            <a:endParaRPr lang="en-US" sz="1100" dirty="0"/>
          </a:p>
        </p:txBody>
      </p:sp>
      <p:sp>
        <p:nvSpPr>
          <p:cNvPr id="3" name="TextBox 2"/>
          <p:cNvSpPr txBox="1"/>
          <p:nvPr/>
        </p:nvSpPr>
        <p:spPr>
          <a:xfrm>
            <a:off x="733740" y="5378824"/>
            <a:ext cx="102256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orange shading represents </a:t>
            </a:r>
            <a:r>
              <a:rPr lang="en-US" dirty="0" smtClean="0"/>
              <a:t>concentrated, high </a:t>
            </a:r>
            <a:r>
              <a:rPr lang="en-US" dirty="0" smtClean="0"/>
              <a:t>volume air traffic. </a:t>
            </a:r>
            <a:r>
              <a:rPr lang="en-US" dirty="0" err="1" smtClean="0"/>
              <a:t>NextGen</a:t>
            </a:r>
            <a:r>
              <a:rPr lang="en-US" dirty="0"/>
              <a:t> </a:t>
            </a:r>
            <a:r>
              <a:rPr lang="en-US" dirty="0" smtClean="0"/>
              <a:t>took the </a:t>
            </a:r>
            <a:r>
              <a:rPr lang="en-US" dirty="0" smtClean="0"/>
              <a:t>previously </a:t>
            </a:r>
            <a:r>
              <a:rPr lang="en-US" dirty="0" smtClean="0"/>
              <a:t>better dispersed </a:t>
            </a:r>
            <a:r>
              <a:rPr lang="en-US" dirty="0" smtClean="0"/>
              <a:t>aircraft traffic and focused it into narrow corridors over the East Bay.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6992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2555" y="699248"/>
            <a:ext cx="10058400" cy="796066"/>
          </a:xfrm>
        </p:spPr>
        <p:txBody>
          <a:bodyPr>
            <a:normAutofit/>
          </a:bodyPr>
          <a:lstStyle/>
          <a:p>
            <a:r>
              <a:rPr lang="en-US" sz="4000" dirty="0" smtClean="0"/>
              <a:t>What is Addressed in the Proposals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2555" y="1818839"/>
            <a:ext cx="10058400" cy="4555066"/>
          </a:xfrm>
        </p:spPr>
        <p:txBody>
          <a:bodyPr>
            <a:normAutofit fontScale="47500" lnSpcReduction="20000"/>
          </a:bodyPr>
          <a:lstStyle/>
          <a:p>
            <a:r>
              <a:rPr lang="en-US" sz="3800" dirty="0" smtClean="0"/>
              <a:t>Six </a:t>
            </a:r>
            <a:r>
              <a:rPr lang="en-US" sz="3800" dirty="0" err="1" smtClean="0"/>
              <a:t>NextGen</a:t>
            </a:r>
            <a:r>
              <a:rPr lang="en-US" sz="3800" dirty="0" smtClean="0"/>
              <a:t> related noise issues were identified in the East Bay caused by new arrival and departure tracks and procedures implemented by </a:t>
            </a:r>
            <a:r>
              <a:rPr lang="en-US" sz="3800" dirty="0" err="1" smtClean="0"/>
              <a:t>NextGen</a:t>
            </a:r>
            <a:r>
              <a:rPr lang="en-US" sz="3800" dirty="0" smtClean="0"/>
              <a:t>. Airplane arrivals and departures can be individually “vectored” by Air Traffic Control or follow specific published </a:t>
            </a:r>
            <a:r>
              <a:rPr lang="en-US" sz="3800" dirty="0" smtClean="0"/>
              <a:t>RNAV tracks </a:t>
            </a:r>
            <a:r>
              <a:rPr lang="en-US" sz="3800" dirty="0" smtClean="0"/>
              <a:t>to and from each airport. </a:t>
            </a:r>
            <a:r>
              <a:rPr lang="en-US" sz="3800" dirty="0" smtClean="0"/>
              <a:t>An RNAV </a:t>
            </a:r>
            <a:r>
              <a:rPr lang="en-US" sz="3800" dirty="0" smtClean="0"/>
              <a:t>track defines a specific repeatable route and altitudes for a plane to follow. </a:t>
            </a:r>
            <a:r>
              <a:rPr lang="en-US" sz="3800" dirty="0" smtClean="0"/>
              <a:t>Each one is given a distinct five letter name. Mitigation </a:t>
            </a:r>
            <a:r>
              <a:rPr lang="en-US" sz="3800" dirty="0" smtClean="0"/>
              <a:t>proposals are included for each of the </a:t>
            </a:r>
            <a:r>
              <a:rPr lang="en-US" sz="3800" dirty="0"/>
              <a:t>identified noise issues for </a:t>
            </a:r>
            <a:r>
              <a:rPr lang="en-US" sz="3800" dirty="0" smtClean="0"/>
              <a:t>the FAA to review and respond to:</a:t>
            </a:r>
          </a:p>
          <a:p>
            <a:r>
              <a:rPr lang="en-US" sz="900" dirty="0" smtClean="0"/>
              <a:t> </a:t>
            </a:r>
          </a:p>
          <a:p>
            <a:r>
              <a:rPr lang="en-US" sz="3300" b="1" dirty="0" smtClean="0"/>
              <a:t>Oakland International Airport (OAK)</a:t>
            </a:r>
          </a:p>
          <a:p>
            <a:pPr lvl="1"/>
            <a:r>
              <a:rPr lang="en-US" sz="3300" dirty="0"/>
              <a:t>HUSSH TWO </a:t>
            </a:r>
            <a:r>
              <a:rPr lang="en-US" sz="3300" dirty="0" smtClean="0"/>
              <a:t>Night Time Noise Abatement Departure </a:t>
            </a:r>
          </a:p>
          <a:p>
            <a:pPr lvl="1"/>
            <a:r>
              <a:rPr lang="en-US" sz="3300" dirty="0" smtClean="0"/>
              <a:t>WNDSR </a:t>
            </a:r>
            <a:r>
              <a:rPr lang="en-US" sz="3300" dirty="0"/>
              <a:t>TWO North and Northeast </a:t>
            </a:r>
            <a:r>
              <a:rPr lang="en-US" sz="3300" dirty="0" smtClean="0"/>
              <a:t>Arrival Traffic</a:t>
            </a:r>
          </a:p>
          <a:p>
            <a:pPr lvl="1"/>
            <a:r>
              <a:rPr lang="en-US" sz="3300" dirty="0" smtClean="0"/>
              <a:t>OAKLAND </a:t>
            </a:r>
            <a:r>
              <a:rPr lang="en-US" sz="3300" dirty="0"/>
              <a:t>NINE </a:t>
            </a:r>
            <a:r>
              <a:rPr lang="en-US" sz="3300" dirty="0" smtClean="0"/>
              <a:t>Departure </a:t>
            </a:r>
          </a:p>
          <a:p>
            <a:pPr lvl="1"/>
            <a:r>
              <a:rPr lang="en-US" sz="3300" dirty="0" smtClean="0"/>
              <a:t>CNDEL </a:t>
            </a:r>
            <a:r>
              <a:rPr lang="en-US" sz="3300" dirty="0"/>
              <a:t>THREE </a:t>
            </a:r>
            <a:r>
              <a:rPr lang="en-US" sz="3300" dirty="0" smtClean="0"/>
              <a:t>Departure</a:t>
            </a:r>
            <a:endParaRPr lang="en-US" sz="3300" dirty="0"/>
          </a:p>
          <a:p>
            <a:r>
              <a:rPr lang="en-US" sz="3300" b="1" dirty="0" smtClean="0"/>
              <a:t>San Francisco International Airport (SFO)</a:t>
            </a:r>
          </a:p>
          <a:p>
            <a:pPr lvl="1"/>
            <a:r>
              <a:rPr lang="en-US" sz="3300" dirty="0" smtClean="0"/>
              <a:t>NIITE THREE Night Time Noise Abatement Departure</a:t>
            </a:r>
          </a:p>
          <a:p>
            <a:pPr lvl="1"/>
            <a:r>
              <a:rPr lang="en-US" sz="3300" dirty="0" smtClean="0"/>
              <a:t>TRUKN TWO Departure</a:t>
            </a:r>
          </a:p>
          <a:p>
            <a:r>
              <a:rPr lang="en-US" sz="3300" dirty="0" smtClean="0"/>
              <a:t>Noise issues </a:t>
            </a:r>
            <a:r>
              <a:rPr lang="en-US" sz="3300" dirty="0"/>
              <a:t>for other counties in the Northern California </a:t>
            </a:r>
            <a:r>
              <a:rPr lang="en-US" sz="3300" dirty="0" err="1"/>
              <a:t>Metroplex</a:t>
            </a:r>
            <a:r>
              <a:rPr lang="en-US" sz="3300" dirty="0"/>
              <a:t> are </a:t>
            </a:r>
            <a:r>
              <a:rPr lang="en-US" sz="3300" dirty="0" smtClean="0"/>
              <a:t>being addressed independently from those in Alameda and Contra Costa Counties. The Northern California </a:t>
            </a:r>
            <a:r>
              <a:rPr lang="en-US" sz="3300" dirty="0" err="1" smtClean="0"/>
              <a:t>Metroplex</a:t>
            </a:r>
            <a:r>
              <a:rPr lang="en-US" sz="3300" dirty="0" smtClean="0"/>
              <a:t> is the area that includes San Jose Airport, Oakland Airport, San Francisco Airport and Sacramento Airport.</a:t>
            </a:r>
            <a:endParaRPr lang="en-US" sz="3300" dirty="0"/>
          </a:p>
        </p:txBody>
      </p:sp>
    </p:spTree>
    <p:extLst>
      <p:ext uri="{BB962C8B-B14F-4D97-AF65-F5344CB8AC3E}">
        <p14:creationId xmlns:p14="http://schemas.microsoft.com/office/powerpoint/2010/main" val="839903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5234" y="286603"/>
            <a:ext cx="10058400" cy="1450757"/>
          </a:xfrm>
        </p:spPr>
        <p:txBody>
          <a:bodyPr/>
          <a:lstStyle/>
          <a:p>
            <a:r>
              <a:rPr lang="en-US" dirty="0" smtClean="0"/>
              <a:t>Terminology Used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6527" y="2005228"/>
            <a:ext cx="10718157" cy="4569191"/>
          </a:xfrm>
        </p:spPr>
        <p:txBody>
          <a:bodyPr>
            <a:normAutofit fontScale="77500" lnSpcReduction="20000"/>
          </a:bodyPr>
          <a:lstStyle/>
          <a:p>
            <a:r>
              <a:rPr lang="en-US" sz="2900" b="1" dirty="0" smtClean="0">
                <a:solidFill>
                  <a:srgbClr val="FF9C04"/>
                </a:solidFill>
              </a:rPr>
              <a:t>•</a:t>
            </a:r>
            <a:r>
              <a:rPr lang="en-US" sz="2900" dirty="0" smtClean="0"/>
              <a:t> </a:t>
            </a:r>
            <a:r>
              <a:rPr lang="en-US" sz="2900" b="1" dirty="0" smtClean="0"/>
              <a:t>Waypoint</a:t>
            </a:r>
            <a:r>
              <a:rPr lang="en-US" sz="2900" dirty="0" smtClean="0"/>
              <a:t> </a:t>
            </a:r>
            <a:r>
              <a:rPr lang="mr-IN" sz="2900" dirty="0" smtClean="0"/>
              <a:t>–</a:t>
            </a:r>
            <a:r>
              <a:rPr lang="en-US" sz="2900" dirty="0" smtClean="0"/>
              <a:t> A specific geographic point defined by latitude and longitude only. No altitude     is assigned it.</a:t>
            </a:r>
          </a:p>
          <a:p>
            <a:endParaRPr lang="en-US" sz="1100" dirty="0" smtClean="0"/>
          </a:p>
          <a:p>
            <a:r>
              <a:rPr lang="en-US" sz="2900" b="1" dirty="0" smtClean="0">
                <a:solidFill>
                  <a:srgbClr val="FF9C04"/>
                </a:solidFill>
              </a:rPr>
              <a:t>•</a:t>
            </a:r>
            <a:r>
              <a:rPr lang="en-US" sz="2900" dirty="0" smtClean="0"/>
              <a:t> </a:t>
            </a:r>
            <a:r>
              <a:rPr lang="en-US" sz="2900" b="1" dirty="0" smtClean="0"/>
              <a:t>Track</a:t>
            </a:r>
            <a:r>
              <a:rPr lang="en-US" sz="2900" dirty="0" smtClean="0"/>
              <a:t> - The </a:t>
            </a:r>
            <a:r>
              <a:rPr lang="en-US" sz="2900" dirty="0"/>
              <a:t>path on the ground over which an aircraft </a:t>
            </a:r>
            <a:r>
              <a:rPr lang="en-US" sz="2900" dirty="0" smtClean="0"/>
              <a:t>flies. </a:t>
            </a:r>
          </a:p>
          <a:p>
            <a:endParaRPr lang="en-US" sz="1100" dirty="0" smtClean="0"/>
          </a:p>
          <a:p>
            <a:r>
              <a:rPr lang="en-US" sz="2900" b="1" dirty="0" smtClean="0">
                <a:solidFill>
                  <a:srgbClr val="FF9C04"/>
                </a:solidFill>
              </a:rPr>
              <a:t>•</a:t>
            </a:r>
            <a:r>
              <a:rPr lang="en-US" sz="2900" dirty="0" smtClean="0"/>
              <a:t> </a:t>
            </a:r>
            <a:r>
              <a:rPr lang="en-US" sz="2900" b="1" dirty="0" smtClean="0"/>
              <a:t>RNAV</a:t>
            </a:r>
            <a:r>
              <a:rPr lang="en-US" sz="2900" dirty="0" smtClean="0"/>
              <a:t> </a:t>
            </a:r>
            <a:r>
              <a:rPr lang="mr-IN" sz="2900" dirty="0" smtClean="0"/>
              <a:t>–</a:t>
            </a:r>
            <a:r>
              <a:rPr lang="en-US" sz="2900" dirty="0" smtClean="0"/>
              <a:t>A navigation method that allows aircraft to use satellite GPS to get from Point A to Point B</a:t>
            </a:r>
            <a:r>
              <a:rPr lang="en-US" sz="2900" dirty="0"/>
              <a:t>. Each </a:t>
            </a:r>
            <a:r>
              <a:rPr lang="en-US" sz="2900" dirty="0" smtClean="0"/>
              <a:t>RNAV track </a:t>
            </a:r>
            <a:r>
              <a:rPr lang="en-US" sz="2900" dirty="0"/>
              <a:t>is given a unique and distinctive five letter name to designate it. </a:t>
            </a:r>
            <a:endParaRPr lang="en-US" sz="2900" dirty="0" smtClean="0"/>
          </a:p>
          <a:p>
            <a:endParaRPr lang="en-US" sz="1100" dirty="0" smtClean="0"/>
          </a:p>
          <a:p>
            <a:r>
              <a:rPr lang="en-US" sz="2900" b="1" dirty="0" smtClean="0">
                <a:solidFill>
                  <a:srgbClr val="FF9C04"/>
                </a:solidFill>
              </a:rPr>
              <a:t>• </a:t>
            </a:r>
            <a:r>
              <a:rPr lang="en-US" sz="2900" b="1" dirty="0" smtClean="0"/>
              <a:t>Vector</a:t>
            </a:r>
            <a:r>
              <a:rPr lang="en-US" sz="2900" dirty="0" smtClean="0"/>
              <a:t> </a:t>
            </a:r>
            <a:r>
              <a:rPr lang="mr-IN" sz="2900" dirty="0" smtClean="0"/>
              <a:t>–</a:t>
            </a:r>
            <a:r>
              <a:rPr lang="en-US" sz="2900" dirty="0" smtClean="0"/>
              <a:t> The directional heading Air Traffic Control issues to an aircraft to fly in. </a:t>
            </a:r>
          </a:p>
          <a:p>
            <a:endParaRPr lang="en-US" sz="1000" dirty="0" smtClean="0"/>
          </a:p>
          <a:p>
            <a:r>
              <a:rPr lang="en-US" sz="2900" b="1" dirty="0">
                <a:solidFill>
                  <a:srgbClr val="FF9C04"/>
                </a:solidFill>
              </a:rPr>
              <a:t>•</a:t>
            </a:r>
            <a:r>
              <a:rPr lang="en-US" sz="2900" dirty="0" smtClean="0"/>
              <a:t> </a:t>
            </a:r>
            <a:r>
              <a:rPr lang="en-US" sz="2900" b="1" dirty="0" smtClean="0"/>
              <a:t>AGL</a:t>
            </a:r>
            <a:r>
              <a:rPr lang="en-US" sz="2900" dirty="0" smtClean="0"/>
              <a:t> </a:t>
            </a:r>
            <a:r>
              <a:rPr lang="mr-IN" sz="2900" dirty="0" smtClean="0"/>
              <a:t>–</a:t>
            </a:r>
            <a:r>
              <a:rPr lang="en-US" sz="2900" dirty="0" smtClean="0"/>
              <a:t> Above Ground Level </a:t>
            </a:r>
            <a:r>
              <a:rPr lang="mr-IN" sz="2900" dirty="0" smtClean="0"/>
              <a:t>–</a:t>
            </a:r>
            <a:r>
              <a:rPr lang="en-US" sz="2900" dirty="0" smtClean="0"/>
              <a:t> the distance from the ground to an aircraft in the sky.</a:t>
            </a:r>
          </a:p>
          <a:p>
            <a:endParaRPr lang="en-US" sz="1000" dirty="0" smtClean="0"/>
          </a:p>
          <a:p>
            <a:r>
              <a:rPr lang="en-US" sz="2900" b="1" dirty="0">
                <a:solidFill>
                  <a:srgbClr val="FF9C04"/>
                </a:solidFill>
              </a:rPr>
              <a:t>•</a:t>
            </a:r>
            <a:r>
              <a:rPr lang="en-US" sz="2900" dirty="0" smtClean="0"/>
              <a:t> </a:t>
            </a:r>
            <a:r>
              <a:rPr lang="en-US" sz="2900" b="1" dirty="0" smtClean="0"/>
              <a:t>MSL</a:t>
            </a:r>
            <a:r>
              <a:rPr lang="en-US" sz="2900" dirty="0" smtClean="0"/>
              <a:t> </a:t>
            </a:r>
            <a:r>
              <a:rPr lang="mr-IN" sz="2900" dirty="0" smtClean="0"/>
              <a:t>–</a:t>
            </a:r>
            <a:r>
              <a:rPr lang="en-US" sz="2900" dirty="0" smtClean="0"/>
              <a:t> Mean Sea Level  - the distance from average sea level to an aircraft in the sky.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68280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/>
          <p:cNvGrpSpPr/>
          <p:nvPr/>
        </p:nvGrpSpPr>
        <p:grpSpPr>
          <a:xfrm>
            <a:off x="6624019" y="1866710"/>
            <a:ext cx="5242732" cy="4191996"/>
            <a:chOff x="6624019" y="1939862"/>
            <a:chExt cx="5242732" cy="4191996"/>
          </a:xfrm>
        </p:grpSpPr>
        <p:grpSp>
          <p:nvGrpSpPr>
            <p:cNvPr id="22" name="Group 21"/>
            <p:cNvGrpSpPr/>
            <p:nvPr/>
          </p:nvGrpSpPr>
          <p:grpSpPr>
            <a:xfrm>
              <a:off x="6624019" y="1939862"/>
              <a:ext cx="5242732" cy="4191996"/>
              <a:chOff x="7094663" y="1939864"/>
              <a:chExt cx="4872742" cy="3896166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94663" y="1939864"/>
                <a:ext cx="4872742" cy="3896166"/>
              </a:xfrm>
              <a:prstGeom prst="rect">
                <a:avLst/>
              </a:prstGeom>
              <a:solidFill>
                <a:schemeClr val="accent2"/>
              </a:solidFill>
              <a:ln w="6350">
                <a:solidFill>
                  <a:schemeClr val="tx1"/>
                </a:solidFill>
              </a:ln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925967" y="3956926"/>
                <a:ext cx="225075" cy="292597"/>
              </a:xfrm>
              <a:prstGeom prst="rect">
                <a:avLst/>
              </a:prstGeom>
            </p:spPr>
          </p:pic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951788" y="3012643"/>
                <a:ext cx="185807" cy="241549"/>
              </a:xfrm>
              <a:prstGeom prst="rect">
                <a:avLst/>
              </a:prstGeom>
            </p:spPr>
          </p:pic>
          <p:sp>
            <p:nvSpPr>
              <p:cNvPr id="8" name="TextBox 7"/>
              <p:cNvSpPr txBox="1"/>
              <p:nvPr/>
            </p:nvSpPr>
            <p:spPr>
              <a:xfrm>
                <a:off x="9003122" y="5074935"/>
                <a:ext cx="786328" cy="4290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u="sng" dirty="0" smtClean="0"/>
                  <a:t>HUSSH Waypoint</a:t>
                </a:r>
                <a:endParaRPr lang="en-US" sz="1200" u="sng" dirty="0"/>
              </a:p>
            </p:txBody>
          </p:sp>
          <p:cxnSp>
            <p:nvCxnSpPr>
              <p:cNvPr id="10" name="Straight Connector 9"/>
              <p:cNvCxnSpPr/>
              <p:nvPr/>
            </p:nvCxnSpPr>
            <p:spPr>
              <a:xfrm>
                <a:off x="10049501" y="5289477"/>
                <a:ext cx="160260" cy="12689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>
                <a:off x="9082020" y="4295005"/>
                <a:ext cx="166627" cy="47064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 flipH="1">
                <a:off x="9005577" y="3267703"/>
                <a:ext cx="24443" cy="6202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TextBox 20"/>
              <p:cNvSpPr txBox="1"/>
              <p:nvPr/>
            </p:nvSpPr>
            <p:spPr>
              <a:xfrm>
                <a:off x="8551260" y="2616056"/>
                <a:ext cx="979779" cy="4290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u="sng" dirty="0" smtClean="0"/>
                  <a:t>REBAS</a:t>
                </a:r>
              </a:p>
              <a:p>
                <a:r>
                  <a:rPr lang="en-US" sz="1200" u="sng" dirty="0" smtClean="0"/>
                  <a:t>Intersection</a:t>
                </a:r>
                <a:endParaRPr lang="en-US" sz="1200" u="sng" dirty="0"/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>
              <a:off x="9681816" y="5653755"/>
              <a:ext cx="5876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OAK</a:t>
              </a:r>
              <a:endParaRPr lang="en-US" dirty="0"/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9245385" y="5358809"/>
              <a:ext cx="278037" cy="7442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 flipV="1">
              <a:off x="9585734" y="5451253"/>
              <a:ext cx="184298" cy="648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0864" y="860612"/>
            <a:ext cx="10058400" cy="87674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OAK Proposal</a:t>
            </a:r>
            <a:br>
              <a:rPr lang="en-US" dirty="0" smtClean="0"/>
            </a:br>
            <a:r>
              <a:rPr lang="en-US" dirty="0" smtClean="0"/>
              <a:t>Modify the HUSSH Departure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6858" y="1820368"/>
            <a:ext cx="6048769" cy="4490048"/>
          </a:xfrm>
        </p:spPr>
        <p:txBody>
          <a:bodyPr>
            <a:noAutofit/>
          </a:bodyPr>
          <a:lstStyle/>
          <a:p>
            <a:r>
              <a:rPr lang="en-US" dirty="0" smtClean="0"/>
              <a:t>HUSSH is the </a:t>
            </a:r>
            <a:r>
              <a:rPr lang="en-US" b="1" dirty="0" smtClean="0"/>
              <a:t>night time</a:t>
            </a:r>
            <a:r>
              <a:rPr lang="en-US" dirty="0" smtClean="0"/>
              <a:t> </a:t>
            </a:r>
            <a:r>
              <a:rPr lang="en-US" dirty="0" err="1" smtClean="0"/>
              <a:t>NextGen</a:t>
            </a:r>
            <a:r>
              <a:rPr lang="en-US" dirty="0" smtClean="0"/>
              <a:t> RNAV track to overlay the SILENT departure track used prior to </a:t>
            </a:r>
            <a:r>
              <a:rPr lang="en-US" dirty="0" err="1" smtClean="0"/>
              <a:t>NextGen</a:t>
            </a:r>
            <a:r>
              <a:rPr lang="en-US" dirty="0" smtClean="0"/>
              <a:t>.</a:t>
            </a:r>
          </a:p>
          <a:p>
            <a:r>
              <a:rPr lang="en-US" dirty="0" smtClean="0"/>
              <a:t>Designed </a:t>
            </a:r>
            <a:r>
              <a:rPr lang="en-US" dirty="0"/>
              <a:t>to minimize noise impact during night </a:t>
            </a:r>
            <a:r>
              <a:rPr lang="en-US" dirty="0" smtClean="0"/>
              <a:t>time hours by </a:t>
            </a:r>
            <a:r>
              <a:rPr lang="en-US" dirty="0"/>
              <a:t>keeping planes over water until they reach higher altitudes at Pont Richmond and turn </a:t>
            </a:r>
            <a:r>
              <a:rPr lang="en-US" dirty="0" smtClean="0"/>
              <a:t>eastward.</a:t>
            </a:r>
            <a:endParaRPr lang="en-US" sz="800" b="1" dirty="0" smtClean="0"/>
          </a:p>
          <a:p>
            <a:r>
              <a:rPr lang="en-US" b="1" dirty="0" smtClean="0"/>
              <a:t>Noise Issues:</a:t>
            </a:r>
          </a:p>
          <a:p>
            <a:r>
              <a:rPr lang="en-US" dirty="0" smtClean="0"/>
              <a:t>HUSSH changed the departure by having aircraft fly closer to Bay Farm Island and Alameda than under the old SILENT procedure.</a:t>
            </a:r>
          </a:p>
          <a:p>
            <a:r>
              <a:rPr lang="en-US" dirty="0" smtClean="0"/>
              <a:t>The majority of aircraft are granted early turns over densely populated Oakland, Berkeley and El Cerrito at much lower altitudes creating significant nighttime noise and circumventing noise abatement objectives.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390614" y="6077334"/>
            <a:ext cx="57599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NOTE: </a:t>
            </a:r>
            <a:r>
              <a:rPr lang="en-US" sz="1200" dirty="0" smtClean="0"/>
              <a:t>Lines and waypoints on map are approximate representations of published charts.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75844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OAK Proposal </a:t>
            </a:r>
            <a:br>
              <a:rPr lang="en-US" dirty="0"/>
            </a:br>
            <a:r>
              <a:rPr lang="en-US" dirty="0"/>
              <a:t>Modify the HUSSH Departure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2222250"/>
            <a:ext cx="10058400" cy="3075890"/>
          </a:xfrm>
        </p:spPr>
        <p:txBody>
          <a:bodyPr/>
          <a:lstStyle/>
          <a:p>
            <a:r>
              <a:rPr lang="en-US" sz="3200" b="1" dirty="0" smtClean="0"/>
              <a:t>Proposed Short Term Solutions</a:t>
            </a:r>
          </a:p>
          <a:p>
            <a:endParaRPr lang="en-US" sz="800" dirty="0" smtClean="0"/>
          </a:p>
          <a:p>
            <a:r>
              <a:rPr lang="en-US" b="1" dirty="0">
                <a:solidFill>
                  <a:srgbClr val="FF9C04"/>
                </a:solidFill>
              </a:rPr>
              <a:t>•</a:t>
            </a:r>
            <a:r>
              <a:rPr lang="en-US" dirty="0" smtClean="0"/>
              <a:t> Air </a:t>
            </a:r>
            <a:r>
              <a:rPr lang="en-US" dirty="0"/>
              <a:t>Traffic Control to </a:t>
            </a:r>
            <a:r>
              <a:rPr lang="en-US" dirty="0" smtClean="0"/>
              <a:t>individually assign departure headings for every aircraft that </a:t>
            </a:r>
            <a:r>
              <a:rPr lang="en-US" dirty="0"/>
              <a:t>restore the </a:t>
            </a:r>
            <a:r>
              <a:rPr lang="en-US" dirty="0" smtClean="0"/>
              <a:t>beginning of the old SILENT track that kept planes further off-shore from Alameda.</a:t>
            </a:r>
          </a:p>
          <a:p>
            <a:endParaRPr lang="en-US" sz="1400" dirty="0" smtClean="0"/>
          </a:p>
          <a:p>
            <a:r>
              <a:rPr lang="en-US" b="1" dirty="0">
                <a:solidFill>
                  <a:srgbClr val="FF9C04"/>
                </a:solidFill>
              </a:rPr>
              <a:t>•</a:t>
            </a:r>
            <a:r>
              <a:rPr lang="en-US" dirty="0" smtClean="0"/>
              <a:t> Air Traffic Control to keep aircraft on the HUSSH route as charted and </a:t>
            </a:r>
            <a:r>
              <a:rPr lang="en-US" dirty="0"/>
              <a:t>not </a:t>
            </a:r>
            <a:r>
              <a:rPr lang="en-US" dirty="0" smtClean="0"/>
              <a:t>allow aircraft to turn eastward prior to the REBAS </a:t>
            </a:r>
            <a:r>
              <a:rPr lang="en-US" dirty="0"/>
              <a:t>intersection </a:t>
            </a:r>
            <a:r>
              <a:rPr lang="en-US" dirty="0" smtClean="0"/>
              <a:t>where they are at higher altitudes unless safety dictates otherwise.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9265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099" y="286603"/>
            <a:ext cx="10058400" cy="1450757"/>
          </a:xfrm>
        </p:spPr>
        <p:txBody>
          <a:bodyPr/>
          <a:lstStyle/>
          <a:p>
            <a:r>
              <a:rPr lang="en-US" dirty="0"/>
              <a:t>OAK Proposal </a:t>
            </a:r>
            <a:br>
              <a:rPr lang="en-US" dirty="0"/>
            </a:br>
            <a:r>
              <a:rPr lang="en-US" dirty="0"/>
              <a:t>Modify the HUSSH Departure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3502" y="2006200"/>
            <a:ext cx="8098557" cy="4023360"/>
          </a:xfrm>
        </p:spPr>
        <p:txBody>
          <a:bodyPr>
            <a:normAutofit fontScale="25000" lnSpcReduction="20000"/>
          </a:bodyPr>
          <a:lstStyle/>
          <a:p>
            <a:r>
              <a:rPr lang="en-US" sz="8600" b="1" dirty="0"/>
              <a:t>Proposed </a:t>
            </a:r>
            <a:r>
              <a:rPr lang="en-US" sz="8600" b="1" dirty="0" smtClean="0"/>
              <a:t>Long Term Solutions</a:t>
            </a:r>
            <a:endParaRPr lang="en-US" sz="3200" b="1" dirty="0"/>
          </a:p>
          <a:p>
            <a:r>
              <a:rPr lang="en-US" sz="7200" b="1" dirty="0" smtClean="0">
                <a:solidFill>
                  <a:srgbClr val="FF9C04"/>
                </a:solidFill>
              </a:rPr>
              <a:t>•</a:t>
            </a:r>
            <a:r>
              <a:rPr lang="en-US" sz="7200" dirty="0" smtClean="0"/>
              <a:t> Adjust the HUSSH </a:t>
            </a:r>
            <a:r>
              <a:rPr lang="en-US" sz="7200" dirty="0"/>
              <a:t>waypoint southward </a:t>
            </a:r>
            <a:r>
              <a:rPr lang="en-US" sz="7200" dirty="0" smtClean="0"/>
              <a:t>to </a:t>
            </a:r>
            <a:r>
              <a:rPr lang="en-US" sz="7200" dirty="0"/>
              <a:t>facilitate a sharper left </a:t>
            </a:r>
            <a:r>
              <a:rPr lang="en-US" sz="7200" dirty="0" smtClean="0"/>
              <a:t>turn.</a:t>
            </a:r>
            <a:endParaRPr lang="en-US" sz="7200" dirty="0"/>
          </a:p>
          <a:p>
            <a:r>
              <a:rPr lang="en-US" sz="3200" dirty="0"/>
              <a:t> </a:t>
            </a:r>
            <a:r>
              <a:rPr lang="en-US" sz="3200" dirty="0" smtClean="0"/>
              <a:t> </a:t>
            </a:r>
            <a:endParaRPr lang="en-US" sz="3200" dirty="0"/>
          </a:p>
          <a:p>
            <a:r>
              <a:rPr lang="en-US" sz="7200" b="1" dirty="0">
                <a:solidFill>
                  <a:srgbClr val="FF9C04"/>
                </a:solidFill>
              </a:rPr>
              <a:t>•</a:t>
            </a:r>
            <a:r>
              <a:rPr lang="en-US" sz="7200" dirty="0" smtClean="0"/>
              <a:t> Issue </a:t>
            </a:r>
            <a:r>
              <a:rPr lang="en-US" sz="7200" dirty="0"/>
              <a:t>an FAA Air Traffic Control </a:t>
            </a:r>
            <a:r>
              <a:rPr lang="en-US" sz="7200" dirty="0" smtClean="0"/>
              <a:t>directive </a:t>
            </a:r>
            <a:r>
              <a:rPr lang="en-US" sz="7200" dirty="0"/>
              <a:t>that aircraft fly the full HUSSH </a:t>
            </a:r>
            <a:r>
              <a:rPr lang="en-US" sz="7200" dirty="0" smtClean="0"/>
              <a:t>departure</a:t>
            </a:r>
          </a:p>
          <a:p>
            <a:r>
              <a:rPr lang="en-US" sz="7200" dirty="0" smtClean="0"/>
              <a:t>   to REBAS for noise abatement purposes unless safety dictates otherwise.</a:t>
            </a:r>
          </a:p>
          <a:p>
            <a:r>
              <a:rPr lang="en-US" sz="3200" dirty="0"/>
              <a:t> </a:t>
            </a:r>
          </a:p>
          <a:p>
            <a:r>
              <a:rPr lang="en-US" sz="7200" b="1" dirty="0">
                <a:solidFill>
                  <a:srgbClr val="FF9C04"/>
                </a:solidFill>
              </a:rPr>
              <a:t>•</a:t>
            </a:r>
            <a:r>
              <a:rPr lang="en-US" sz="7200" dirty="0" smtClean="0"/>
              <a:t> Adjust the REBAS waypoint location offshore to better mitigate </a:t>
            </a:r>
            <a:r>
              <a:rPr lang="en-US" sz="7200" dirty="0"/>
              <a:t>noise </a:t>
            </a:r>
            <a:r>
              <a:rPr lang="en-US" sz="7200" dirty="0" smtClean="0"/>
              <a:t>at </a:t>
            </a:r>
          </a:p>
          <a:p>
            <a:r>
              <a:rPr lang="en-US" sz="7200" dirty="0" smtClean="0"/>
              <a:t>Point Richmond</a:t>
            </a:r>
            <a:r>
              <a:rPr lang="en-US" sz="7200" dirty="0"/>
              <a:t>.</a:t>
            </a:r>
          </a:p>
          <a:p>
            <a:r>
              <a:rPr lang="en-US" sz="3200" dirty="0" smtClean="0"/>
              <a:t> </a:t>
            </a:r>
            <a:r>
              <a:rPr lang="en-US" sz="3200" dirty="0"/>
              <a:t> </a:t>
            </a:r>
          </a:p>
          <a:p>
            <a:r>
              <a:rPr lang="en-US" sz="7200" b="1" dirty="0">
                <a:solidFill>
                  <a:srgbClr val="FF9C04"/>
                </a:solidFill>
              </a:rPr>
              <a:t>•</a:t>
            </a:r>
            <a:r>
              <a:rPr lang="en-US" sz="7200" dirty="0" smtClean="0"/>
              <a:t> </a:t>
            </a:r>
            <a:r>
              <a:rPr lang="en-US" sz="7200" dirty="0"/>
              <a:t>Adjust night time hours to provide a longer period of quiet hours for noise relief</a:t>
            </a:r>
            <a:r>
              <a:rPr lang="en-US" sz="7200" dirty="0" smtClean="0"/>
              <a:t>:</a:t>
            </a:r>
            <a:endParaRPr lang="en-US" sz="3200" dirty="0" smtClean="0"/>
          </a:p>
          <a:p>
            <a:pPr lvl="1"/>
            <a:r>
              <a:rPr lang="en-US" sz="7200" dirty="0" smtClean="0"/>
              <a:t>Current:  10pm </a:t>
            </a:r>
            <a:r>
              <a:rPr lang="en-US" sz="7200" dirty="0"/>
              <a:t>– </a:t>
            </a:r>
            <a:r>
              <a:rPr lang="en-US" sz="7200" dirty="0" smtClean="0"/>
              <a:t>7am</a:t>
            </a:r>
            <a:r>
              <a:rPr lang="en-US" sz="7200" dirty="0"/>
              <a:t> </a:t>
            </a:r>
            <a:r>
              <a:rPr lang="en-US" sz="7200" dirty="0" smtClean="0"/>
              <a:t>Monday </a:t>
            </a:r>
            <a:r>
              <a:rPr lang="en-US" sz="7200" dirty="0"/>
              <a:t>through </a:t>
            </a:r>
            <a:r>
              <a:rPr lang="en-US" sz="7200" dirty="0" smtClean="0"/>
              <a:t>Saturday and 10pm</a:t>
            </a:r>
            <a:r>
              <a:rPr lang="en-US" sz="7200" dirty="0"/>
              <a:t> – </a:t>
            </a:r>
            <a:r>
              <a:rPr lang="en-US" sz="7200" dirty="0" smtClean="0"/>
              <a:t>8am </a:t>
            </a:r>
            <a:r>
              <a:rPr lang="en-US" sz="7200" dirty="0"/>
              <a:t>on </a:t>
            </a:r>
            <a:r>
              <a:rPr lang="en-US" sz="7200" dirty="0" smtClean="0"/>
              <a:t>Sunday</a:t>
            </a:r>
          </a:p>
          <a:p>
            <a:pPr lvl="1"/>
            <a:r>
              <a:rPr lang="en-US" sz="7200" dirty="0" smtClean="0"/>
              <a:t>Propose: 9pm</a:t>
            </a:r>
            <a:r>
              <a:rPr lang="en-US" sz="7200" dirty="0"/>
              <a:t> – </a:t>
            </a:r>
            <a:r>
              <a:rPr lang="en-US" sz="7200" dirty="0" smtClean="0"/>
              <a:t>9am seven days </a:t>
            </a:r>
            <a:r>
              <a:rPr lang="en-US" sz="7200" dirty="0"/>
              <a:t>a </a:t>
            </a:r>
            <a:r>
              <a:rPr lang="en-US" sz="7200" dirty="0" smtClean="0"/>
              <a:t>week</a:t>
            </a:r>
            <a:endParaRPr lang="en-US" sz="7200" dirty="0"/>
          </a:p>
        </p:txBody>
      </p:sp>
      <p:grpSp>
        <p:nvGrpSpPr>
          <p:cNvPr id="17" name="Group 16"/>
          <p:cNvGrpSpPr/>
          <p:nvPr/>
        </p:nvGrpSpPr>
        <p:grpSpPr>
          <a:xfrm>
            <a:off x="8351520" y="2132930"/>
            <a:ext cx="3575088" cy="2858577"/>
            <a:chOff x="6624019" y="1939862"/>
            <a:chExt cx="5242732" cy="4191996"/>
          </a:xfrm>
        </p:grpSpPr>
        <p:grpSp>
          <p:nvGrpSpPr>
            <p:cNvPr id="18" name="Group 17"/>
            <p:cNvGrpSpPr/>
            <p:nvPr/>
          </p:nvGrpSpPr>
          <p:grpSpPr>
            <a:xfrm>
              <a:off x="6624019" y="1939862"/>
              <a:ext cx="5242732" cy="4191996"/>
              <a:chOff x="7094663" y="1939864"/>
              <a:chExt cx="4872742" cy="3896166"/>
            </a:xfrm>
          </p:grpSpPr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94663" y="1939864"/>
                <a:ext cx="4872742" cy="3896166"/>
              </a:xfrm>
              <a:prstGeom prst="rect">
                <a:avLst/>
              </a:prstGeom>
              <a:solidFill>
                <a:schemeClr val="accent2"/>
              </a:solidFill>
              <a:ln w="6350">
                <a:solidFill>
                  <a:schemeClr val="tx1"/>
                </a:solidFill>
              </a:ln>
            </p:spPr>
          </p:pic>
          <p:pic>
            <p:nvPicPr>
              <p:cNvPr id="23" name="Picture 22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925967" y="3956926"/>
                <a:ext cx="225075" cy="292597"/>
              </a:xfrm>
              <a:prstGeom prst="rect">
                <a:avLst/>
              </a:prstGeom>
            </p:spPr>
          </p:pic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951788" y="3012643"/>
                <a:ext cx="185807" cy="241549"/>
              </a:xfrm>
              <a:prstGeom prst="rect">
                <a:avLst/>
              </a:prstGeom>
            </p:spPr>
          </p:pic>
          <p:sp>
            <p:nvSpPr>
              <p:cNvPr id="25" name="TextBox 24"/>
              <p:cNvSpPr txBox="1"/>
              <p:nvPr/>
            </p:nvSpPr>
            <p:spPr>
              <a:xfrm>
                <a:off x="9003123" y="5074934"/>
                <a:ext cx="1206638" cy="545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 smtClean="0"/>
                  <a:t>HUSSH Waypoint</a:t>
                </a:r>
                <a:endParaRPr lang="en-US" sz="1000" dirty="0"/>
              </a:p>
            </p:txBody>
          </p:sp>
          <p:cxnSp>
            <p:nvCxnSpPr>
              <p:cNvPr id="26" name="Straight Connector 25"/>
              <p:cNvCxnSpPr/>
              <p:nvPr/>
            </p:nvCxnSpPr>
            <p:spPr>
              <a:xfrm>
                <a:off x="10049501" y="5289477"/>
                <a:ext cx="160260" cy="12689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>
                <a:off x="9082020" y="4295005"/>
                <a:ext cx="166627" cy="47064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/>
              <p:nvPr/>
            </p:nvCxnSpPr>
            <p:spPr>
              <a:xfrm flipH="1">
                <a:off x="9005577" y="3267703"/>
                <a:ext cx="24443" cy="62024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" name="TextBox 41"/>
              <p:cNvSpPr txBox="1"/>
              <p:nvPr/>
            </p:nvSpPr>
            <p:spPr>
              <a:xfrm>
                <a:off x="8551259" y="2616056"/>
                <a:ext cx="1238190" cy="545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 smtClean="0"/>
                  <a:t>REBAS</a:t>
                </a:r>
              </a:p>
              <a:p>
                <a:r>
                  <a:rPr lang="en-US" sz="1000" dirty="0" smtClean="0"/>
                  <a:t>Intersection</a:t>
                </a:r>
                <a:endParaRPr lang="en-US" sz="1000" dirty="0"/>
              </a:p>
            </p:txBody>
          </p:sp>
        </p:grpSp>
        <p:sp>
          <p:nvSpPr>
            <p:cNvPr id="19" name="TextBox 18"/>
            <p:cNvSpPr txBox="1"/>
            <p:nvPr/>
          </p:nvSpPr>
          <p:spPr>
            <a:xfrm>
              <a:off x="9681816" y="5653755"/>
              <a:ext cx="5876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OAK</a:t>
              </a:r>
              <a:endParaRPr lang="en-US" dirty="0"/>
            </a:p>
          </p:txBody>
        </p:sp>
        <p:cxnSp>
          <p:nvCxnSpPr>
            <p:cNvPr id="20" name="Straight Connector 19"/>
            <p:cNvCxnSpPr/>
            <p:nvPr/>
          </p:nvCxnSpPr>
          <p:spPr>
            <a:xfrm>
              <a:off x="9245385" y="5358809"/>
              <a:ext cx="278037" cy="7442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 flipV="1">
              <a:off x="9585734" y="5451253"/>
              <a:ext cx="184298" cy="6489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TextBox 27"/>
          <p:cNvSpPr txBox="1"/>
          <p:nvPr/>
        </p:nvSpPr>
        <p:spPr>
          <a:xfrm>
            <a:off x="8294496" y="4991258"/>
            <a:ext cx="3350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NOTE: </a:t>
            </a:r>
            <a:r>
              <a:rPr lang="en-US" sz="1200" dirty="0" smtClean="0"/>
              <a:t>Lines and waypoints on map are approximate representations of published charts.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2310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5523" y="286603"/>
            <a:ext cx="10058400" cy="1450757"/>
          </a:xfrm>
        </p:spPr>
        <p:txBody>
          <a:bodyPr/>
          <a:lstStyle/>
          <a:p>
            <a:r>
              <a:rPr lang="en-US" dirty="0"/>
              <a:t>OAK Proposal </a:t>
            </a:r>
            <a:br>
              <a:rPr lang="en-US" dirty="0"/>
            </a:br>
            <a:r>
              <a:rPr lang="en-US" dirty="0" smtClean="0"/>
              <a:t>Move the WNDSR Arrival Track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8096" y="1845734"/>
            <a:ext cx="10058400" cy="4023360"/>
          </a:xfrm>
        </p:spPr>
        <p:txBody>
          <a:bodyPr/>
          <a:lstStyle/>
          <a:p>
            <a:r>
              <a:rPr lang="en-US" dirty="0" smtClean="0"/>
              <a:t>WNDSR is the new </a:t>
            </a:r>
            <a:r>
              <a:rPr lang="en-US" dirty="0" err="1"/>
              <a:t>NextGen</a:t>
            </a:r>
            <a:r>
              <a:rPr lang="en-US" dirty="0"/>
              <a:t> </a:t>
            </a:r>
            <a:r>
              <a:rPr lang="en-US" dirty="0" smtClean="0"/>
              <a:t>track for aircraft </a:t>
            </a:r>
            <a:r>
              <a:rPr lang="en-US" dirty="0"/>
              <a:t>arriving from the </a:t>
            </a:r>
            <a:r>
              <a:rPr lang="en-US" dirty="0" smtClean="0"/>
              <a:t>north and northeast into OAK.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934" y="2203825"/>
            <a:ext cx="4357595" cy="32474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5714" y="2203825"/>
            <a:ext cx="4330158" cy="325808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15608" y="6088281"/>
            <a:ext cx="764892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i="1" dirty="0" smtClean="0"/>
              <a:t>Montclair </a:t>
            </a:r>
            <a:r>
              <a:rPr lang="en-US" sz="1100" b="1" i="1" dirty="0"/>
              <a:t>Flight Track Analyses</a:t>
            </a:r>
            <a:r>
              <a:rPr lang="en-US" sz="1100" b="1" dirty="0"/>
              <a:t>, HMMH Inc., Technical Memorandum HMMH Project Number 302551.004, March 30, </a:t>
            </a:r>
            <a:r>
              <a:rPr lang="en-US" sz="1100" b="1" dirty="0" smtClean="0"/>
              <a:t>2016</a:t>
            </a:r>
            <a:r>
              <a:rPr lang="en-US" sz="1100" dirty="0" smtClean="0">
                <a:effectLst/>
              </a:rPr>
              <a:t> </a:t>
            </a:r>
            <a:endParaRPr lang="en-US" sz="1100" dirty="0"/>
          </a:p>
        </p:txBody>
      </p:sp>
      <p:sp>
        <p:nvSpPr>
          <p:cNvPr id="8" name="TextBox 7"/>
          <p:cNvSpPr txBox="1"/>
          <p:nvPr/>
        </p:nvSpPr>
        <p:spPr>
          <a:xfrm>
            <a:off x="199010" y="4832800"/>
            <a:ext cx="102117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BEFORE</a:t>
            </a:r>
          </a:p>
          <a:p>
            <a:r>
              <a:rPr lang="en-US" b="1" dirty="0" err="1" smtClean="0"/>
              <a:t>NextGen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019199" y="4876092"/>
            <a:ext cx="102117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AFTER</a:t>
            </a:r>
          </a:p>
          <a:p>
            <a:r>
              <a:rPr lang="en-US" b="1" dirty="0" err="1" smtClean="0"/>
              <a:t>NextGen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55494" y="5483014"/>
            <a:ext cx="112551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</a:t>
            </a:r>
            <a:r>
              <a:rPr lang="en-US" dirty="0" smtClean="0"/>
              <a:t>raffic was dispersed over a wide area over 6 miles wide including the Bay prior to </a:t>
            </a:r>
            <a:r>
              <a:rPr lang="en-US" dirty="0" err="1" smtClean="0"/>
              <a:t>NextGen</a:t>
            </a:r>
            <a:r>
              <a:rPr lang="en-US" dirty="0" smtClean="0"/>
              <a:t>. </a:t>
            </a:r>
            <a:r>
              <a:rPr lang="en-US" dirty="0" err="1" smtClean="0"/>
              <a:t>NextGen</a:t>
            </a:r>
            <a:r>
              <a:rPr lang="en-US" dirty="0" smtClean="0"/>
              <a:t> shifted and concentrated traffic into a corridor less than 2000 feet wide over the topographically highest part of the East Bay.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9316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5794</TotalTime>
  <Words>2703</Words>
  <Application>Microsoft Macintosh PowerPoint</Application>
  <PresentationFormat>Widescreen</PresentationFormat>
  <Paragraphs>260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Calibri</vt:lpstr>
      <vt:lpstr>Calibri Light</vt:lpstr>
      <vt:lpstr>Mangal</vt:lpstr>
      <vt:lpstr>Retrospect</vt:lpstr>
      <vt:lpstr>         Summary of the  Supplemental Proposals to Revising the  Northern California Metroplex For Alameda County/Contra Costa County   </vt:lpstr>
      <vt:lpstr>Q. Why Were the Proposals Necessary? A. “NextGen” in the East Bay</vt:lpstr>
      <vt:lpstr>How NextGen Changed the East Bay</vt:lpstr>
      <vt:lpstr>What is Addressed in the Proposals</vt:lpstr>
      <vt:lpstr>Terminology Used</vt:lpstr>
      <vt:lpstr>OAK Proposal Modify the HUSSH Departure</vt:lpstr>
      <vt:lpstr>OAK Proposal  Modify the HUSSH Departure</vt:lpstr>
      <vt:lpstr>OAK Proposal  Modify the HUSSH Departure</vt:lpstr>
      <vt:lpstr>OAK Proposal  Move the WNDSR Arrival Track</vt:lpstr>
      <vt:lpstr>OAK Proposal  Move the WNDSR Arrival</vt:lpstr>
      <vt:lpstr>OAK Proposal  Move the WNDSR Arrival</vt:lpstr>
      <vt:lpstr>OAK Proposal  – Move the WNDSR Arrival</vt:lpstr>
      <vt:lpstr>OAK Proposal  – Move the WNDSR Arrival</vt:lpstr>
      <vt:lpstr>OAK Proposal  – Move the WNDSR Arrival</vt:lpstr>
      <vt:lpstr>OAK Proposal Modify OAKLAND NINE</vt:lpstr>
      <vt:lpstr>OAK Proposal Modify OAKLAND NINE</vt:lpstr>
      <vt:lpstr>OAK Proposal Modify the CNDEL Departure</vt:lpstr>
      <vt:lpstr>OAK Proposal Modify the CNDEL Departure</vt:lpstr>
      <vt:lpstr>SFO Proposal Modify the NIITE Departure</vt:lpstr>
      <vt:lpstr>SFO Proposal Modify the NIITE Departure</vt:lpstr>
      <vt:lpstr>SFO Proposal Modify the TRUKN Departure</vt:lpstr>
      <vt:lpstr>SFO Proposal – Modify TRUKN</vt:lpstr>
      <vt:lpstr>SFO Proposal TRUKN North</vt:lpstr>
      <vt:lpstr>SFO Proposal TRUKN North</vt:lpstr>
      <vt:lpstr>SFO Proposal  TRUKN North</vt:lpstr>
      <vt:lpstr>SFO Proposal TRUKN East</vt:lpstr>
      <vt:lpstr>SFO Proposal TRUKN East</vt:lpstr>
      <vt:lpstr>Conclusion</vt:lpstr>
    </vt:vector>
  </TitlesOfParts>
  <Company/>
  <LinksUpToDate>false</LinksUpToDate>
  <SharedDoc>false</SharedDoc>
  <HyperlinksChanged>false</HyperlinksChanged>
  <AppVersion>15.0030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Supplemental Proposals to Revising the  Northern California Metroplex FOR Alameda County/Contra Costa County   </dc:title>
  <dc:creator>Leslie Ransbottom</dc:creator>
  <cp:lastModifiedBy>Leslie Ransbottom</cp:lastModifiedBy>
  <cp:revision>522</cp:revision>
  <dcterms:created xsi:type="dcterms:W3CDTF">2017-01-12T21:29:28Z</dcterms:created>
  <dcterms:modified xsi:type="dcterms:W3CDTF">2017-04-07T22:06:36Z</dcterms:modified>
</cp:coreProperties>
</file>